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7.xml" ContentType="application/vnd.openxmlformats-officedocument.presentationml.slideMaster+xml"/>
  <Override PartName="/ppt/slideMasters/_rels/slideMaster1.xml.rels" ContentType="application/vnd.openxmlformats-package.relationships+xml"/>
  <Override PartName="/ppt/slideMasters/_rels/slideMaster27.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embeddings/oleObject1.xlsx" ContentType="application/vnd.openxmlformats-officedocument.spreadsheetml.sheet"/>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Override PartName="/ppt/media/image12.wmf" ContentType="image/x-wmf"/>
  <Override PartName="/ppt/media/image1.png" ContentType="image/png"/>
  <Override PartName="/ppt/media/image31.png" ContentType="image/png"/>
  <Override PartName="/ppt/media/image7.jpeg" ContentType="image/jpeg"/>
  <Override PartName="/ppt/media/image2.png" ContentType="image/png"/>
  <Override PartName="/ppt/media/image3.png" ContentType="image/png"/>
  <Override PartName="/ppt/media/image4.png" ContentType="image/png"/>
  <Override PartName="/ppt/media/image5.png" ContentType="image/png"/>
  <Override PartName="/ppt/media/image8.jpeg" ContentType="image/jpeg"/>
  <Override PartName="/ppt/media/image41.png" ContentType="image/png"/>
  <Override PartName="/ppt/media/image6.png" ContentType="image/png"/>
  <Override PartName="/ppt/media/image9.jpeg" ContentType="image/jpeg"/>
  <Override PartName="/ppt/media/image10.png" ContentType="image/png"/>
  <Override PartName="/ppt/media/image11.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svg" ContentType="image/svg"/>
  <Override PartName="/ppt/media/image47.png" ContentType="image/png"/>
  <Override PartName="/ppt/media/image40.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5"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51435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7.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rgbClr val="000000"/>
        </a:solidFill>
      </p:bgPr>
    </p:bg>
    <p:spTree>
      <p:nvGrpSpPr>
        <p:cNvPr id="1" name=""/>
        <p:cNvGrpSpPr/>
        <p:nvPr/>
      </p:nvGrpSpPr>
      <p:grpSpPr>
        <a:xfrm>
          <a:off x="0" y="0"/>
          <a:ext cx="0" cy="0"/>
          <a:chOff x="0" y="0"/>
          <a:chExt cx="0" cy="0"/>
        </a:xfrm>
      </p:grpSpPr>
      <p:sp>
        <p:nvSpPr>
          <p:cNvPr id="0" name="Google Shape;18;p4"/>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 name="PlaceHolder 1"/>
          <p:cNvSpPr>
            <a:spLocks noGrp="1"/>
          </p:cNvSpPr>
          <p:nvPr>
            <p:ph type="title"/>
          </p:nvPr>
        </p:nvSpPr>
        <p:spPr>
          <a:xfrm>
            <a:off x="720000" y="444960"/>
            <a:ext cx="7701840" cy="57060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2" name="PlaceHolder 2"/>
          <p:cNvSpPr>
            <a:spLocks noGrp="1"/>
          </p:cNvSpPr>
          <p:nvPr>
            <p:ph type="body"/>
          </p:nvPr>
        </p:nvSpPr>
        <p:spPr>
          <a:xfrm>
            <a:off x="720000" y="1210320"/>
            <a:ext cx="7701840" cy="367200"/>
          </a:xfrm>
          <a:prstGeom prst="rect">
            <a:avLst/>
          </a:prstGeom>
          <a:noFill/>
          <a:ln w="0">
            <a:noFill/>
          </a:ln>
        </p:spPr>
        <p:txBody>
          <a:bodyPr lIns="91440" rIns="91440" tIns="91440" bIns="91440" anchor="t">
            <a:noAutofit/>
          </a:bodyPr>
          <a:p>
            <a:pPr marL="432000" indent="-324000">
              <a:lnSpc>
                <a:spcPct val="100000"/>
              </a:lnSpc>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en-US" sz="1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en-US" sz="12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en-US" sz="12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en-US" sz="12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en-US" sz="12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en-US" sz="12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en-US" sz="1200" strike="noStrike" u="none">
              <a:solidFill>
                <a:srgbClr val="ffffff"/>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_">
    <p:bg>
      <p:bgPr>
        <a:solidFill>
          <a:schemeClr val="lt1"/>
        </a:solidFill>
      </p:bgPr>
    </p:bg>
    <p:spTree>
      <p:nvGrpSpPr>
        <p:cNvPr id="1" name=""/>
        <p:cNvGrpSpPr/>
        <p:nvPr/>
      </p:nvGrpSpPr>
      <p:grpSpPr>
        <a:xfrm>
          <a:off x="0" y="0"/>
          <a:ext cx="0" cy="0"/>
          <a:chOff x="0" y="0"/>
          <a:chExt cx="0" cy="0"/>
        </a:xfrm>
      </p:grpSpPr>
      <p:sp>
        <p:nvSpPr>
          <p:cNvPr id="19" name="Google Shape;13;p3"/>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ffffff"/>
              </a:solidFill>
              <a:effectLst/>
              <a:uFillTx/>
              <a:latin typeface="OpenSymbol"/>
            </a:endParaRPr>
          </a:p>
        </p:txBody>
      </p:sp>
      <p:sp>
        <p:nvSpPr>
          <p:cNvPr id="20" name="PlaceHolder 1"/>
          <p:cNvSpPr>
            <a:spLocks noGrp="1"/>
          </p:cNvSpPr>
          <p:nvPr>
            <p:ph type="title"/>
          </p:nvPr>
        </p:nvSpPr>
        <p:spPr>
          <a:xfrm>
            <a:off x="722520" y="1861200"/>
            <a:ext cx="4129920" cy="1567800"/>
          </a:xfrm>
          <a:prstGeom prst="rect">
            <a:avLst/>
          </a:prstGeom>
          <a:noFill/>
          <a:ln w="0">
            <a:noFill/>
          </a:ln>
        </p:spPr>
        <p:txBody>
          <a:bodyPr lIns="91440" rIns="91440" tIns="91440" bIns="91440" anchor="t">
            <a:noAutofit/>
          </a:bodyPr>
          <a:p>
            <a:pPr indent="0">
              <a:lnSpc>
                <a:spcPct val="100000"/>
              </a:lnSpc>
              <a:buNone/>
              <a:tabLst>
                <a:tab algn="l" pos="0"/>
              </a:tabLst>
            </a:pPr>
            <a:r>
              <a:rPr b="0" lang="fr-FR" sz="4500" strike="noStrike" u="none">
                <a:solidFill>
                  <a:schemeClr val="dk1"/>
                </a:solidFill>
                <a:effectLst/>
                <a:uFillTx/>
                <a:latin typeface="Arial"/>
              </a:rPr>
              <a:t>Click to edit the title text format</a:t>
            </a:r>
            <a:endParaRPr b="0" lang="en-US" sz="4500" strike="noStrike" u="none">
              <a:solidFill>
                <a:srgbClr val="000000"/>
              </a:solidFill>
              <a:effectLst/>
              <a:uFillTx/>
              <a:latin typeface="Arial"/>
            </a:endParaRPr>
          </a:p>
        </p:txBody>
      </p:sp>
      <p:sp>
        <p:nvSpPr>
          <p:cNvPr id="21" name="PlaceHolder 2"/>
          <p:cNvSpPr>
            <a:spLocks noGrp="1"/>
          </p:cNvSpPr>
          <p:nvPr>
            <p:ph type="title"/>
          </p:nvPr>
        </p:nvSpPr>
        <p:spPr>
          <a:xfrm>
            <a:off x="722520" y="984240"/>
            <a:ext cx="1233720" cy="875160"/>
          </a:xfrm>
          <a:prstGeom prst="rect">
            <a:avLst/>
          </a:prstGeom>
          <a:noFill/>
          <a:ln w="0">
            <a:noFill/>
          </a:ln>
        </p:spPr>
        <p:txBody>
          <a:bodyPr lIns="91440" rIns="91440" tIns="91440" bIns="91440" anchor="b">
            <a:noAutofit/>
          </a:bodyPr>
          <a:p>
            <a:pPr indent="0">
              <a:lnSpc>
                <a:spcPct val="100000"/>
              </a:lnSpc>
              <a:buNone/>
              <a:tabLst>
                <a:tab algn="l" pos="0"/>
              </a:tabLst>
            </a:pPr>
            <a:r>
              <a:rPr b="0" lang="fr-FR" sz="4500" strike="noStrike" u="none">
                <a:solidFill>
                  <a:schemeClr val="lt1"/>
                </a:solidFill>
                <a:effectLst/>
                <a:uFillTx/>
                <a:latin typeface="Inter Medium"/>
                <a:ea typeface="Inter Medium"/>
              </a:rPr>
              <a:t>xx%</a:t>
            </a:r>
            <a:endParaRPr b="0" lang="en-US" sz="4500" strike="noStrike" u="none">
              <a:solidFill>
                <a:srgbClr val="000000"/>
              </a:solidFill>
              <a:effectLst/>
              <a:uFillTx/>
              <a:latin typeface="Arial"/>
            </a:endParaRPr>
          </a:p>
        </p:txBody>
      </p:sp>
      <p:sp>
        <p:nvSpPr>
          <p:cNvPr id="22" name="PlaceHolder 3"/>
          <p:cNvSpPr>
            <a:spLocks noGrp="1"/>
          </p:cNvSpPr>
          <p:nvPr>
            <p:ph type="body"/>
          </p:nvPr>
        </p:nvSpPr>
        <p:spPr>
          <a:xfrm>
            <a:off x="457200" y="1203480"/>
            <a:ext cx="8227440" cy="2981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bg>
      <p:bgPr>
        <a:solidFill>
          <a:srgbClr val="000000"/>
        </a:solidFill>
      </p:bgPr>
    </p:bg>
    <p:spTree>
      <p:nvGrpSpPr>
        <p:cNvPr id="1" name=""/>
        <p:cNvGrpSpPr/>
        <p:nvPr/>
      </p:nvGrpSpPr>
      <p:grpSpPr>
        <a:xfrm>
          <a:off x="0" y="0"/>
          <a:ext cx="0" cy="0"/>
          <a:chOff x="0" y="0"/>
          <a:chExt cx="0" cy="0"/>
        </a:xfrm>
      </p:grpSpPr>
      <p:sp>
        <p:nvSpPr>
          <p:cNvPr id="23" name="Google Shape;95;p19"/>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24" name="PlaceHolder 1"/>
          <p:cNvSpPr>
            <a:spLocks noGrp="1"/>
          </p:cNvSpPr>
          <p:nvPr>
            <p:ph type="title"/>
          </p:nvPr>
        </p:nvSpPr>
        <p:spPr>
          <a:xfrm>
            <a:off x="720000" y="444960"/>
            <a:ext cx="7701840" cy="57060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_">
    <p:bg>
      <p:bgPr>
        <a:solidFill>
          <a:srgbClr val="000000"/>
        </a:solidFill>
      </p:bgPr>
    </p:bg>
    <p:spTree>
      <p:nvGrpSpPr>
        <p:cNvPr id="1" name=""/>
        <p:cNvGrpSpPr/>
        <p:nvPr/>
      </p:nvGrpSpPr>
      <p:grpSpPr>
        <a:xfrm>
          <a:off x="0" y="0"/>
          <a:ext cx="0" cy="0"/>
          <a:chOff x="0" y="0"/>
          <a:chExt cx="0" cy="0"/>
        </a:xfrm>
      </p:grpSpPr>
      <p:sp>
        <p:nvSpPr>
          <p:cNvPr id="25" name="Google Shape;73;p15"/>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nSpc>
                <a:spcPct val="100000"/>
              </a:lnSpc>
            </a:pPr>
            <a:endParaRPr b="0" lang="en-US" sz="1800" strike="noStrike" u="none">
              <a:solidFill>
                <a:srgbClr val="000000"/>
              </a:solidFill>
              <a:effectLst/>
              <a:uFillTx/>
              <a:latin typeface="OpenSymbol"/>
            </a:endParaRPr>
          </a:p>
        </p:txBody>
      </p:sp>
      <p:sp>
        <p:nvSpPr>
          <p:cNvPr id="26" name="PlaceHolder 1"/>
          <p:cNvSpPr>
            <a:spLocks noGrp="1"/>
          </p:cNvSpPr>
          <p:nvPr>
            <p:ph type="title"/>
          </p:nvPr>
        </p:nvSpPr>
        <p:spPr>
          <a:xfrm>
            <a:off x="713160" y="794520"/>
            <a:ext cx="7715520" cy="696240"/>
          </a:xfrm>
          <a:prstGeom prst="rect">
            <a:avLst/>
          </a:prstGeom>
          <a:noFill/>
          <a:ln w="0">
            <a:noFill/>
          </a:ln>
        </p:spPr>
        <p:txBody>
          <a:bodyPr lIns="91440" rIns="91440" tIns="91440" bIns="91440" anchor="t">
            <a:noAutofit/>
          </a:bodyPr>
          <a:p>
            <a:pPr indent="0">
              <a:lnSpc>
                <a:spcPct val="100000"/>
              </a:lnSpc>
              <a:buNone/>
              <a:tabLst>
                <a:tab algn="l" pos="0"/>
              </a:tabLst>
            </a:pPr>
            <a:r>
              <a:rPr b="0" lang="fr-FR" sz="4000" strike="noStrike" u="none">
                <a:solidFill>
                  <a:schemeClr val="dk1"/>
                </a:solidFill>
                <a:effectLst/>
                <a:uFillTx/>
                <a:latin typeface="Arial"/>
              </a:rPr>
              <a:t>Click to edit the title text format</a:t>
            </a:r>
            <a:endParaRPr b="0" lang="en-US" sz="4000" strike="noStrike" u="none">
              <a:solidFill>
                <a:srgbClr val="ffffff"/>
              </a:solidFill>
              <a:effectLst/>
              <a:uFillTx/>
              <a:latin typeface="Arial"/>
            </a:endParaRPr>
          </a:p>
        </p:txBody>
      </p:sp>
      <p:sp>
        <p:nvSpPr>
          <p:cNvPr id="27" name="PlaceHolder 2"/>
          <p:cNvSpPr>
            <a:spLocks noGrp="1"/>
          </p:cNvSpPr>
          <p:nvPr>
            <p:ph type="body"/>
          </p:nvPr>
        </p:nvSpPr>
        <p:spPr>
          <a:xfrm>
            <a:off x="3488760" y="2398680"/>
            <a:ext cx="4939920" cy="1948320"/>
          </a:xfrm>
          <a:prstGeom prst="rect">
            <a:avLst/>
          </a:prstGeom>
          <a:noFill/>
          <a:ln w="0">
            <a:noFill/>
          </a:ln>
        </p:spPr>
        <p:txBody>
          <a:bodyPr lIns="91440" rIns="91440" tIns="91440" bIns="91440" anchor="t">
            <a:noAutofit/>
          </a:bodyPr>
          <a:p>
            <a:pPr marL="432000" indent="-324000">
              <a:lnSpc>
                <a:spcPct val="100000"/>
              </a:lnSpc>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en-US" sz="1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en-US" sz="12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en-US" sz="12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en-US" sz="12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en-US" sz="12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en-US" sz="12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en-US" sz="1200" strike="noStrike" u="none">
              <a:solidFill>
                <a:srgbClr val="ffffff"/>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rgbClr val="000000"/>
        </a:solidFill>
      </p:bgPr>
    </p:bg>
    <p:spTree>
      <p:nvGrpSpPr>
        <p:cNvPr id="1" name=""/>
        <p:cNvGrpSpPr/>
        <p:nvPr/>
      </p:nvGrpSpPr>
      <p:grpSpPr>
        <a:xfrm>
          <a:off x="0" y="0"/>
          <a:ext cx="0" cy="0"/>
          <a:chOff x="0" y="0"/>
          <a:chExt cx="0" cy="0"/>
        </a:xfrm>
      </p:grpSpPr>
      <p:sp>
        <p:nvSpPr>
          <p:cNvPr id="28" name="Google Shape;53;p13"/>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29" name="PlaceHolder 1"/>
          <p:cNvSpPr>
            <a:spLocks noGrp="1"/>
          </p:cNvSpPr>
          <p:nvPr>
            <p:ph type="title"/>
          </p:nvPr>
        </p:nvSpPr>
        <p:spPr>
          <a:xfrm>
            <a:off x="720000" y="444960"/>
            <a:ext cx="7701840" cy="57060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30" name="PlaceHolder 2"/>
          <p:cNvSpPr>
            <a:spLocks noGrp="1"/>
          </p:cNvSpPr>
          <p:nvPr>
            <p:ph type="title"/>
          </p:nvPr>
        </p:nvSpPr>
        <p:spPr>
          <a:xfrm>
            <a:off x="713160" y="1400760"/>
            <a:ext cx="575640" cy="67500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31" name="PlaceHolder 3"/>
          <p:cNvSpPr>
            <a:spLocks noGrp="1"/>
          </p:cNvSpPr>
          <p:nvPr>
            <p:ph type="title"/>
          </p:nvPr>
        </p:nvSpPr>
        <p:spPr>
          <a:xfrm>
            <a:off x="4223160" y="1400760"/>
            <a:ext cx="573840" cy="67500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32" name="PlaceHolder 4"/>
          <p:cNvSpPr>
            <a:spLocks noGrp="1"/>
          </p:cNvSpPr>
          <p:nvPr>
            <p:ph type="title"/>
          </p:nvPr>
        </p:nvSpPr>
        <p:spPr>
          <a:xfrm>
            <a:off x="713160" y="2472480"/>
            <a:ext cx="575640" cy="67500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33" name="PlaceHolder 5"/>
          <p:cNvSpPr>
            <a:spLocks noGrp="1"/>
          </p:cNvSpPr>
          <p:nvPr>
            <p:ph type="title"/>
          </p:nvPr>
        </p:nvSpPr>
        <p:spPr>
          <a:xfrm>
            <a:off x="4223160" y="2472480"/>
            <a:ext cx="573840" cy="67500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34" name="PlaceHolder 6"/>
          <p:cNvSpPr>
            <a:spLocks noGrp="1"/>
          </p:cNvSpPr>
          <p:nvPr>
            <p:ph type="title"/>
          </p:nvPr>
        </p:nvSpPr>
        <p:spPr>
          <a:xfrm>
            <a:off x="713160" y="3543840"/>
            <a:ext cx="575640" cy="67500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35" name="PlaceHolder 7"/>
          <p:cNvSpPr>
            <a:spLocks noGrp="1"/>
          </p:cNvSpPr>
          <p:nvPr>
            <p:ph type="title"/>
          </p:nvPr>
        </p:nvSpPr>
        <p:spPr>
          <a:xfrm>
            <a:off x="4223160" y="3543840"/>
            <a:ext cx="573840" cy="675000"/>
          </a:xfrm>
          <a:prstGeom prst="rect">
            <a:avLst/>
          </a:prstGeom>
          <a:noFill/>
          <a:ln w="0">
            <a:noFill/>
          </a:ln>
        </p:spPr>
        <p:txBody>
          <a:bodyPr lIns="91440" rIns="91440" tIns="91440" bIns="91440" anchor="t">
            <a:noAutofit/>
          </a:bodyPr>
          <a:p>
            <a:pPr indent="0" algn="ctr">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rgbClr val="000000"/>
        </a:solidFill>
      </p:bgPr>
    </p:bg>
    <p:spTree>
      <p:nvGrpSpPr>
        <p:cNvPr id="1" name=""/>
        <p:cNvGrpSpPr/>
        <p:nvPr/>
      </p:nvGrpSpPr>
      <p:grpSpPr>
        <a:xfrm>
          <a:off x="0" y="0"/>
          <a:ext cx="0" cy="0"/>
          <a:chOff x="0" y="0"/>
          <a:chExt cx="0" cy="0"/>
        </a:xfrm>
      </p:grpSpPr>
      <p:sp>
        <p:nvSpPr>
          <p:cNvPr id="36" name="Google Shape;83;p18"/>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37" name="PlaceHolder 1"/>
          <p:cNvSpPr>
            <a:spLocks noGrp="1"/>
          </p:cNvSpPr>
          <p:nvPr>
            <p:ph type="title"/>
          </p:nvPr>
        </p:nvSpPr>
        <p:spPr>
          <a:xfrm>
            <a:off x="720000" y="444960"/>
            <a:ext cx="7701840" cy="57060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38" name="PlaceHolder 2"/>
          <p:cNvSpPr>
            <a:spLocks noGrp="1"/>
          </p:cNvSpPr>
          <p:nvPr>
            <p:ph type="title"/>
          </p:nvPr>
        </p:nvSpPr>
        <p:spPr>
          <a:xfrm>
            <a:off x="3319560" y="1555920"/>
            <a:ext cx="732600" cy="429120"/>
          </a:xfrm>
          <a:prstGeom prst="rect">
            <a:avLst/>
          </a:prstGeom>
          <a:noFill/>
          <a:ln w="0">
            <a:noFill/>
          </a:ln>
        </p:spPr>
        <p:txBody>
          <a:bodyPr lIns="91440" rIns="91440" tIns="91440" bIns="91440" anchor="ctr">
            <a:noAutofit/>
          </a:bodyPr>
          <a:p>
            <a:pPr indent="0">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39" name="PlaceHolder 3"/>
          <p:cNvSpPr>
            <a:spLocks noGrp="1"/>
          </p:cNvSpPr>
          <p:nvPr>
            <p:ph type="title"/>
          </p:nvPr>
        </p:nvSpPr>
        <p:spPr>
          <a:xfrm>
            <a:off x="713160" y="1555920"/>
            <a:ext cx="732600" cy="429120"/>
          </a:xfrm>
          <a:prstGeom prst="rect">
            <a:avLst/>
          </a:prstGeom>
          <a:noFill/>
          <a:ln w="0">
            <a:noFill/>
          </a:ln>
        </p:spPr>
        <p:txBody>
          <a:bodyPr lIns="91440" rIns="91440" tIns="91440" bIns="91440" anchor="ctr">
            <a:noAutofit/>
          </a:bodyPr>
          <a:p>
            <a:pPr indent="0">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
        <p:nvSpPr>
          <p:cNvPr id="40" name="PlaceHolder 4"/>
          <p:cNvSpPr>
            <a:spLocks noGrp="1"/>
          </p:cNvSpPr>
          <p:nvPr>
            <p:ph type="title"/>
          </p:nvPr>
        </p:nvSpPr>
        <p:spPr>
          <a:xfrm>
            <a:off x="5925600" y="1555920"/>
            <a:ext cx="732600" cy="429120"/>
          </a:xfrm>
          <a:prstGeom prst="rect">
            <a:avLst/>
          </a:prstGeom>
          <a:noFill/>
          <a:ln w="0">
            <a:noFill/>
          </a:ln>
        </p:spPr>
        <p:txBody>
          <a:bodyPr lIns="91440" rIns="91440" tIns="91440" bIns="91440" anchor="ctr">
            <a:noAutofit/>
          </a:bodyPr>
          <a:p>
            <a:pPr indent="0">
              <a:lnSpc>
                <a:spcPct val="100000"/>
              </a:lnSpc>
              <a:buNone/>
              <a:tabLst>
                <a:tab algn="l" pos="0"/>
              </a:tabLst>
            </a:pPr>
            <a:r>
              <a:rPr b="0" lang="fr-FR" sz="1600" strike="noStrike" u="none">
                <a:solidFill>
                  <a:schemeClr val="dk1"/>
                </a:solidFill>
                <a:effectLst/>
                <a:uFillTx/>
                <a:latin typeface="Inter Medium"/>
                <a:ea typeface="Inter Medium"/>
              </a:rPr>
              <a:t>xx%</a:t>
            </a:r>
            <a:endParaRPr b="0" lang="en-US" sz="1600" strike="noStrike" u="none">
              <a:solidFill>
                <a:srgbClr val="ffffff"/>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bg>
      <p:bgPr>
        <a:solidFill>
          <a:srgbClr val="000000"/>
        </a:solidFill>
      </p:bgPr>
    </p:bg>
    <p:spTree>
      <p:nvGrpSpPr>
        <p:cNvPr id="1" name=""/>
        <p:cNvGrpSpPr/>
        <p:nvPr/>
      </p:nvGrpSpPr>
      <p:grpSpPr>
        <a:xfrm>
          <a:off x="0" y="0"/>
          <a:ext cx="0" cy="0"/>
          <a:chOff x="0" y="0"/>
          <a:chExt cx="0" cy="0"/>
        </a:xfrm>
      </p:grpSpPr>
      <p:sp>
        <p:nvSpPr>
          <p:cNvPr id="41" name="Google Shape;68;p14"/>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2" name="PlaceHolder 1"/>
          <p:cNvSpPr>
            <a:spLocks noGrp="1"/>
          </p:cNvSpPr>
          <p:nvPr>
            <p:ph type="title"/>
          </p:nvPr>
        </p:nvSpPr>
        <p:spPr>
          <a:xfrm>
            <a:off x="713160" y="448200"/>
            <a:ext cx="3679200" cy="57384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43" name="PlaceHolder 2"/>
          <p:cNvSpPr>
            <a:spLocks noGrp="1"/>
          </p:cNvSpPr>
          <p:nvPr>
            <p:ph type="body"/>
          </p:nvPr>
        </p:nvSpPr>
        <p:spPr>
          <a:xfrm>
            <a:off x="4709520" y="445680"/>
            <a:ext cx="3719160" cy="4249800"/>
          </a:xfrm>
          <a:prstGeom prst="rect">
            <a:avLst/>
          </a:prstGeom>
          <a:noFill/>
          <a:ln w="0">
            <a:noFill/>
          </a:ln>
        </p:spPr>
        <p:txBody>
          <a:bodyPr lIns="90000" rIns="90000" tIns="45000" bIns="45000" anchor="t">
            <a:normAutofit fontScale="925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
    <p:bg>
      <p:bgPr>
        <a:solidFill>
          <a:srgbClr val="000000"/>
        </a:solidFill>
      </p:bgPr>
    </p:bg>
    <p:spTree>
      <p:nvGrpSpPr>
        <p:cNvPr id="1" name=""/>
        <p:cNvGrpSpPr/>
        <p:nvPr/>
      </p:nvGrpSpPr>
      <p:grpSpPr>
        <a:xfrm>
          <a:off x="0" y="0"/>
          <a:ext cx="0" cy="0"/>
          <a:chOff x="0" y="0"/>
          <a:chExt cx="0" cy="0"/>
        </a:xfrm>
      </p:grpSpPr>
      <p:sp>
        <p:nvSpPr>
          <p:cNvPr id="44" name="Google Shape;73;p15"/>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5" name="PlaceHolder 1"/>
          <p:cNvSpPr>
            <a:spLocks noGrp="1"/>
          </p:cNvSpPr>
          <p:nvPr>
            <p:ph type="title"/>
          </p:nvPr>
        </p:nvSpPr>
        <p:spPr>
          <a:xfrm>
            <a:off x="713160" y="794520"/>
            <a:ext cx="7715520" cy="696240"/>
          </a:xfrm>
          <a:prstGeom prst="rect">
            <a:avLst/>
          </a:prstGeom>
          <a:noFill/>
          <a:ln w="0">
            <a:noFill/>
          </a:ln>
        </p:spPr>
        <p:txBody>
          <a:bodyPr lIns="91440" rIns="91440" tIns="91440" bIns="91440" anchor="t">
            <a:noAutofit/>
          </a:bodyPr>
          <a:p>
            <a:pPr indent="0">
              <a:lnSpc>
                <a:spcPct val="100000"/>
              </a:lnSpc>
              <a:buNone/>
              <a:tabLst>
                <a:tab algn="l" pos="0"/>
              </a:tabLst>
            </a:pPr>
            <a:r>
              <a:rPr b="0" lang="fr-FR" sz="4000" strike="noStrike" u="none">
                <a:solidFill>
                  <a:schemeClr val="dk1"/>
                </a:solidFill>
                <a:effectLst/>
                <a:uFillTx/>
                <a:latin typeface="Arial"/>
              </a:rPr>
              <a:t>Click to edit the title text format</a:t>
            </a:r>
            <a:endParaRPr b="0" lang="en-US" sz="4000" strike="noStrike" u="none">
              <a:solidFill>
                <a:srgbClr val="ffffff"/>
              </a:solidFill>
              <a:effectLst/>
              <a:uFillTx/>
              <a:latin typeface="Arial"/>
            </a:endParaRPr>
          </a:p>
        </p:txBody>
      </p:sp>
      <p:sp>
        <p:nvSpPr>
          <p:cNvPr id="46" name="PlaceHolder 2"/>
          <p:cNvSpPr>
            <a:spLocks noGrp="1"/>
          </p:cNvSpPr>
          <p:nvPr>
            <p:ph type="body"/>
          </p:nvPr>
        </p:nvSpPr>
        <p:spPr>
          <a:xfrm>
            <a:off x="3488760" y="2398680"/>
            <a:ext cx="4939920" cy="1948320"/>
          </a:xfrm>
          <a:prstGeom prst="rect">
            <a:avLst/>
          </a:prstGeom>
          <a:noFill/>
          <a:ln w="0">
            <a:noFill/>
          </a:ln>
        </p:spPr>
        <p:txBody>
          <a:bodyPr lIns="91440" rIns="91440" tIns="91440" bIns="91440" anchor="t">
            <a:noAutofit/>
          </a:bodyPr>
          <a:p>
            <a:pPr marL="432000" indent="-324000">
              <a:lnSpc>
                <a:spcPct val="100000"/>
              </a:lnSpc>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en-US" sz="1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en-US" sz="12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en-US" sz="12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en-US" sz="12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en-US" sz="12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en-US" sz="12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en-US" sz="1200" strike="noStrike" u="none">
              <a:solidFill>
                <a:srgbClr val="ffffff"/>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
    <p:bg>
      <p:bgPr>
        <a:solidFill>
          <a:srgbClr val="000000"/>
        </a:solidFill>
      </p:bgPr>
    </p:bg>
    <p:spTree>
      <p:nvGrpSpPr>
        <p:cNvPr id="1" name=""/>
        <p:cNvGrpSpPr/>
        <p:nvPr/>
      </p:nvGrpSpPr>
      <p:grpSpPr>
        <a:xfrm>
          <a:off x="0" y="0"/>
          <a:ext cx="0" cy="0"/>
          <a:chOff x="0" y="0"/>
          <a:chExt cx="0" cy="0"/>
        </a:xfrm>
      </p:grpSpPr>
      <p:sp>
        <p:nvSpPr>
          <p:cNvPr id="47" name="Google Shape;73;p15"/>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8" name="PlaceHolder 1"/>
          <p:cNvSpPr>
            <a:spLocks noGrp="1"/>
          </p:cNvSpPr>
          <p:nvPr>
            <p:ph type="title"/>
          </p:nvPr>
        </p:nvSpPr>
        <p:spPr>
          <a:xfrm>
            <a:off x="713160" y="794520"/>
            <a:ext cx="7715520" cy="696240"/>
          </a:xfrm>
          <a:prstGeom prst="rect">
            <a:avLst/>
          </a:prstGeom>
          <a:noFill/>
          <a:ln w="0">
            <a:noFill/>
          </a:ln>
        </p:spPr>
        <p:txBody>
          <a:bodyPr lIns="91440" rIns="91440" tIns="91440" bIns="91440" anchor="t">
            <a:noAutofit/>
          </a:bodyPr>
          <a:p>
            <a:pPr indent="0">
              <a:lnSpc>
                <a:spcPct val="100000"/>
              </a:lnSpc>
              <a:buNone/>
              <a:tabLst>
                <a:tab algn="l" pos="0"/>
              </a:tabLst>
            </a:pPr>
            <a:r>
              <a:rPr b="0" lang="fr-FR" sz="4000" strike="noStrike" u="none">
                <a:solidFill>
                  <a:schemeClr val="dk1"/>
                </a:solidFill>
                <a:effectLst/>
                <a:uFillTx/>
                <a:latin typeface="Arial"/>
              </a:rPr>
              <a:t>Click to edit the title text format</a:t>
            </a:r>
            <a:endParaRPr b="0" lang="en-US" sz="4000" strike="noStrike" u="none">
              <a:solidFill>
                <a:srgbClr val="ffffff"/>
              </a:solidFill>
              <a:effectLst/>
              <a:uFillTx/>
              <a:latin typeface="Arial"/>
            </a:endParaRPr>
          </a:p>
        </p:txBody>
      </p:sp>
      <p:sp>
        <p:nvSpPr>
          <p:cNvPr id="49" name="PlaceHolder 2"/>
          <p:cNvSpPr>
            <a:spLocks noGrp="1"/>
          </p:cNvSpPr>
          <p:nvPr>
            <p:ph type="body"/>
          </p:nvPr>
        </p:nvSpPr>
        <p:spPr>
          <a:xfrm>
            <a:off x="3488760" y="2398680"/>
            <a:ext cx="4939920" cy="1948320"/>
          </a:xfrm>
          <a:prstGeom prst="rect">
            <a:avLst/>
          </a:prstGeom>
          <a:noFill/>
          <a:ln w="0">
            <a:noFill/>
          </a:ln>
        </p:spPr>
        <p:txBody>
          <a:bodyPr lIns="91440" rIns="91440" tIns="91440" bIns="91440" anchor="t">
            <a:noAutofit/>
          </a:bodyPr>
          <a:p>
            <a:pPr marL="432000" indent="-324000">
              <a:lnSpc>
                <a:spcPct val="100000"/>
              </a:lnSpc>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en-US" sz="12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en-US" sz="12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en-US" sz="12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en-US" sz="12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en-US" sz="12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en-US" sz="12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en-US" sz="1200" strike="noStrike" u="none">
              <a:solidFill>
                <a:srgbClr val="ffffff"/>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rgbClr val="000000"/>
        </a:solidFill>
      </p:bgPr>
    </p:bg>
    <p:spTree>
      <p:nvGrpSpPr>
        <p:cNvPr id="1" name=""/>
        <p:cNvGrpSpPr/>
        <p:nvPr/>
      </p:nvGrpSpPr>
      <p:grpSpPr>
        <a:xfrm>
          <a:off x="0" y="0"/>
          <a:ext cx="0" cy="0"/>
          <a:chOff x="0" y="0"/>
          <a:chExt cx="0" cy="0"/>
        </a:xfrm>
      </p:grpSpPr>
      <p:sp>
        <p:nvSpPr>
          <p:cNvPr id="50" name="Google Shape;77;p16"/>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1" name="PlaceHolder 1"/>
          <p:cNvSpPr>
            <a:spLocks noGrp="1"/>
          </p:cNvSpPr>
          <p:nvPr>
            <p:ph type="title"/>
          </p:nvPr>
        </p:nvSpPr>
        <p:spPr>
          <a:xfrm>
            <a:off x="720000" y="444960"/>
            <a:ext cx="7701840" cy="57060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_1">
    <p:bg>
      <p:bgPr>
        <a:solidFill>
          <a:srgbClr val="000000"/>
        </a:solidFill>
      </p:bgPr>
    </p:bg>
    <p:spTree>
      <p:nvGrpSpPr>
        <p:cNvPr id="1" name=""/>
        <p:cNvGrpSpPr/>
        <p:nvPr/>
      </p:nvGrpSpPr>
      <p:grpSpPr>
        <a:xfrm>
          <a:off x="0" y="0"/>
          <a:ext cx="0" cy="0"/>
          <a:chOff x="0" y="0"/>
          <a:chExt cx="0" cy="0"/>
        </a:xfrm>
      </p:grpSpPr>
      <p:sp>
        <p:nvSpPr>
          <p:cNvPr id="52" name="Google Shape;80;p17"/>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3" name="PlaceHolder 1"/>
          <p:cNvSpPr>
            <a:spLocks noGrp="1"/>
          </p:cNvSpPr>
          <p:nvPr>
            <p:ph type="title"/>
          </p:nvPr>
        </p:nvSpPr>
        <p:spPr>
          <a:xfrm>
            <a:off x="720000" y="444960"/>
            <a:ext cx="7701840" cy="57060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rgbClr val="000000"/>
        </a:solidFill>
      </p:bgPr>
    </p:bg>
    <p:spTree>
      <p:nvGrpSpPr>
        <p:cNvPr id="1" name=""/>
        <p:cNvGrpSpPr/>
        <p:nvPr/>
      </p:nvGrpSpPr>
      <p:grpSpPr>
        <a:xfrm>
          <a:off x="0" y="0"/>
          <a:ext cx="0" cy="0"/>
          <a:chOff x="0" y="0"/>
          <a:chExt cx="0" cy="0"/>
        </a:xfrm>
      </p:grpSpPr>
      <p:sp>
        <p:nvSpPr>
          <p:cNvPr id="3" name="Google Shape;30;p6"/>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 name="PlaceHolder 1"/>
          <p:cNvSpPr>
            <a:spLocks noGrp="1"/>
          </p:cNvSpPr>
          <p:nvPr>
            <p:ph type="title"/>
          </p:nvPr>
        </p:nvSpPr>
        <p:spPr>
          <a:xfrm>
            <a:off x="720000" y="444960"/>
            <a:ext cx="7701840" cy="57060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bg>
      <p:bgPr>
        <a:solidFill>
          <a:schemeClr val="lt1"/>
        </a:solidFill>
      </p:bgPr>
    </p:bg>
    <p:spTree>
      <p:nvGrpSpPr>
        <p:cNvPr id="1" name=""/>
        <p:cNvGrpSpPr/>
        <p:nvPr/>
      </p:nvGrpSpPr>
      <p:grpSpPr>
        <a:xfrm>
          <a:off x="0" y="0"/>
          <a:ext cx="0" cy="0"/>
          <a:chOff x="0" y="0"/>
          <a:chExt cx="0" cy="0"/>
        </a:xfrm>
      </p:grpSpPr>
      <p:sp>
        <p:nvSpPr>
          <p:cNvPr id="54" name="Google Shape;106;p20"/>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55" name="PlaceHolder 1"/>
          <p:cNvSpPr>
            <a:spLocks noGrp="1"/>
          </p:cNvSpPr>
          <p:nvPr>
            <p:ph type="title"/>
          </p:nvPr>
        </p:nvSpPr>
        <p:spPr>
          <a:xfrm>
            <a:off x="713160" y="1961280"/>
            <a:ext cx="3490560" cy="798120"/>
          </a:xfrm>
          <a:prstGeom prst="rect">
            <a:avLst/>
          </a:prstGeom>
          <a:noFill/>
          <a:ln w="0">
            <a:noFill/>
          </a:ln>
        </p:spPr>
        <p:txBody>
          <a:bodyPr lIns="91440" rIns="91440" tIns="91440" bIns="91440" anchor="b">
            <a:noAutofit/>
          </a:bodyPr>
          <a:p>
            <a:pPr indent="0">
              <a:lnSpc>
                <a:spcPct val="100000"/>
              </a:lnSpc>
              <a:buNone/>
              <a:tabLst>
                <a:tab algn="l" pos="0"/>
              </a:tabLst>
            </a:pPr>
            <a:r>
              <a:rPr b="0" lang="fr-FR" sz="4000" strike="noStrike" u="none">
                <a:solidFill>
                  <a:schemeClr val="lt1"/>
                </a:solidFill>
                <a:effectLst/>
                <a:uFillTx/>
                <a:latin typeface="Inter Medium"/>
                <a:ea typeface="Inter Medium"/>
              </a:rPr>
              <a:t>xx%</a:t>
            </a:r>
            <a:endParaRPr b="0" lang="en-US" sz="4000" strike="noStrike" u="none">
              <a:solidFill>
                <a:srgbClr val="000000"/>
              </a:solidFill>
              <a:effectLst/>
              <a:uFillTx/>
              <a:latin typeface="Arial"/>
            </a:endParaRPr>
          </a:p>
        </p:txBody>
      </p:sp>
      <p:sp>
        <p:nvSpPr>
          <p:cNvPr id="56" name="PlaceHolder 2"/>
          <p:cNvSpPr>
            <a:spLocks noGrp="1"/>
          </p:cNvSpPr>
          <p:nvPr>
            <p:ph type="title"/>
          </p:nvPr>
        </p:nvSpPr>
        <p:spPr>
          <a:xfrm>
            <a:off x="713160" y="615600"/>
            <a:ext cx="5239080" cy="952200"/>
          </a:xfrm>
          <a:prstGeom prst="rect">
            <a:avLst/>
          </a:prstGeom>
          <a:noFill/>
          <a:ln w="0">
            <a:noFill/>
          </a:ln>
        </p:spPr>
        <p:txBody>
          <a:bodyPr lIns="91440" rIns="91440" tIns="91440" bIns="91440" anchor="b">
            <a:noAutofit/>
          </a:bodyPr>
          <a:p>
            <a:pPr indent="0">
              <a:lnSpc>
                <a:spcPct val="100000"/>
              </a:lnSpc>
              <a:buNone/>
              <a:tabLst>
                <a:tab algn="l" pos="0"/>
              </a:tabLst>
            </a:pPr>
            <a:r>
              <a:rPr b="0" lang="fr-FR" sz="5000" strike="noStrike" u="none">
                <a:solidFill>
                  <a:schemeClr val="lt1"/>
                </a:solidFill>
                <a:effectLst/>
                <a:uFillTx/>
                <a:latin typeface="Inter Medium"/>
                <a:ea typeface="Inter Medium"/>
              </a:rPr>
              <a:t>xx%</a:t>
            </a:r>
            <a:endParaRPr b="0" lang="en-US" sz="5000" strike="noStrike" u="none">
              <a:solidFill>
                <a:srgbClr val="000000"/>
              </a:solidFill>
              <a:effectLst/>
              <a:uFillTx/>
              <a:latin typeface="Arial"/>
            </a:endParaRPr>
          </a:p>
        </p:txBody>
      </p:sp>
      <p:sp>
        <p:nvSpPr>
          <p:cNvPr id="57" name="PlaceHolder 3"/>
          <p:cNvSpPr>
            <a:spLocks noGrp="1"/>
          </p:cNvSpPr>
          <p:nvPr>
            <p:ph type="title"/>
          </p:nvPr>
        </p:nvSpPr>
        <p:spPr>
          <a:xfrm>
            <a:off x="713160" y="3121920"/>
            <a:ext cx="3490560" cy="798120"/>
          </a:xfrm>
          <a:prstGeom prst="rect">
            <a:avLst/>
          </a:prstGeom>
          <a:noFill/>
          <a:ln w="0">
            <a:noFill/>
          </a:ln>
        </p:spPr>
        <p:txBody>
          <a:bodyPr lIns="91440" rIns="91440" tIns="91440" bIns="91440" anchor="b">
            <a:noAutofit/>
          </a:bodyPr>
          <a:p>
            <a:pPr indent="0">
              <a:lnSpc>
                <a:spcPct val="100000"/>
              </a:lnSpc>
              <a:buNone/>
              <a:tabLst>
                <a:tab algn="l" pos="0"/>
              </a:tabLst>
            </a:pPr>
            <a:r>
              <a:rPr b="0" lang="fr-FR" sz="4000" strike="noStrike" u="none">
                <a:solidFill>
                  <a:schemeClr val="lt1"/>
                </a:solidFill>
                <a:effectLst/>
                <a:uFillTx/>
                <a:latin typeface="Inter Medium"/>
                <a:ea typeface="Inter Medium"/>
              </a:rPr>
              <a:t>xx%</a:t>
            </a:r>
            <a:endParaRPr b="0" lang="en-US" sz="4000" strike="noStrike" u="none">
              <a:solidFill>
                <a:srgbClr val="000000"/>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58" name="Google Shape;13;p3"/>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59" name="PlaceHolder 1"/>
          <p:cNvSpPr>
            <a:spLocks noGrp="1"/>
          </p:cNvSpPr>
          <p:nvPr>
            <p:ph type="title"/>
          </p:nvPr>
        </p:nvSpPr>
        <p:spPr>
          <a:xfrm>
            <a:off x="722520" y="1861200"/>
            <a:ext cx="4129920" cy="1567800"/>
          </a:xfrm>
          <a:prstGeom prst="rect">
            <a:avLst/>
          </a:prstGeom>
          <a:noFill/>
          <a:ln w="0">
            <a:noFill/>
          </a:ln>
        </p:spPr>
        <p:txBody>
          <a:bodyPr lIns="91440" rIns="91440" tIns="91440" bIns="91440" anchor="t">
            <a:noAutofit/>
          </a:bodyPr>
          <a:p>
            <a:pPr indent="0">
              <a:lnSpc>
                <a:spcPct val="100000"/>
              </a:lnSpc>
              <a:buNone/>
              <a:tabLst>
                <a:tab algn="l" pos="0"/>
              </a:tabLst>
            </a:pPr>
            <a:r>
              <a:rPr b="0" lang="fr-FR" sz="4500" strike="noStrike" u="none">
                <a:solidFill>
                  <a:schemeClr val="dk1"/>
                </a:solidFill>
                <a:effectLst/>
                <a:uFillTx/>
                <a:latin typeface="Arial"/>
              </a:rPr>
              <a:t>Click to edit the title text format</a:t>
            </a:r>
            <a:endParaRPr b="0" lang="en-US" sz="4500" strike="noStrike" u="none">
              <a:solidFill>
                <a:srgbClr val="000000"/>
              </a:solidFill>
              <a:effectLst/>
              <a:uFillTx/>
              <a:latin typeface="Arial"/>
            </a:endParaRPr>
          </a:p>
        </p:txBody>
      </p:sp>
      <p:sp>
        <p:nvSpPr>
          <p:cNvPr id="60" name="PlaceHolder 2"/>
          <p:cNvSpPr>
            <a:spLocks noGrp="1"/>
          </p:cNvSpPr>
          <p:nvPr>
            <p:ph type="title"/>
          </p:nvPr>
        </p:nvSpPr>
        <p:spPr>
          <a:xfrm>
            <a:off x="722520" y="984240"/>
            <a:ext cx="1233720" cy="875160"/>
          </a:xfrm>
          <a:prstGeom prst="rect">
            <a:avLst/>
          </a:prstGeom>
          <a:noFill/>
          <a:ln w="0">
            <a:noFill/>
          </a:ln>
        </p:spPr>
        <p:txBody>
          <a:bodyPr lIns="91440" rIns="91440" tIns="91440" bIns="91440" anchor="b">
            <a:noAutofit/>
          </a:bodyPr>
          <a:p>
            <a:pPr indent="0">
              <a:lnSpc>
                <a:spcPct val="100000"/>
              </a:lnSpc>
              <a:buNone/>
              <a:tabLst>
                <a:tab algn="l" pos="0"/>
              </a:tabLst>
            </a:pPr>
            <a:r>
              <a:rPr b="0" lang="fr-FR" sz="4500" strike="noStrike" u="none">
                <a:solidFill>
                  <a:schemeClr val="lt1"/>
                </a:solidFill>
                <a:effectLst/>
                <a:uFillTx/>
                <a:latin typeface="Inter Medium"/>
                <a:ea typeface="Inter Medium"/>
              </a:rPr>
              <a:t>xx%</a:t>
            </a:r>
            <a:endParaRPr b="0" lang="en-US" sz="4500" strike="noStrike" u="none">
              <a:solidFill>
                <a:srgbClr val="000000"/>
              </a:solidFill>
              <a:effectLst/>
              <a:uFillTx/>
              <a:latin typeface="Arial"/>
            </a:endParaRPr>
          </a:p>
        </p:txBody>
      </p:sp>
      <p:sp>
        <p:nvSpPr>
          <p:cNvPr id="61" name="PlaceHolder 3"/>
          <p:cNvSpPr>
            <a:spLocks noGrp="1"/>
          </p:cNvSpPr>
          <p:nvPr>
            <p:ph type="body"/>
          </p:nvPr>
        </p:nvSpPr>
        <p:spPr>
          <a:xfrm>
            <a:off x="457200" y="1203480"/>
            <a:ext cx="8227440" cy="2981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p:bg>
      <p:bgPr>
        <a:solidFill>
          <a:schemeClr val="lt1"/>
        </a:solidFill>
      </p:bgPr>
    </p:bg>
    <p:spTree>
      <p:nvGrpSpPr>
        <p:cNvPr id="1" name=""/>
        <p:cNvGrpSpPr/>
        <p:nvPr/>
      </p:nvGrpSpPr>
      <p:grpSpPr>
        <a:xfrm>
          <a:off x="0" y="0"/>
          <a:ext cx="0" cy="0"/>
          <a:chOff x="0" y="0"/>
          <a:chExt cx="0" cy="0"/>
        </a:xfrm>
      </p:grpSpPr>
      <p:sp>
        <p:nvSpPr>
          <p:cNvPr id="62" name="Google Shape;13;p3"/>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63" name="PlaceHolder 1"/>
          <p:cNvSpPr>
            <a:spLocks noGrp="1"/>
          </p:cNvSpPr>
          <p:nvPr>
            <p:ph type="title"/>
          </p:nvPr>
        </p:nvSpPr>
        <p:spPr>
          <a:xfrm>
            <a:off x="722520" y="1861200"/>
            <a:ext cx="4129920" cy="1567800"/>
          </a:xfrm>
          <a:prstGeom prst="rect">
            <a:avLst/>
          </a:prstGeom>
          <a:noFill/>
          <a:ln w="0">
            <a:noFill/>
          </a:ln>
        </p:spPr>
        <p:txBody>
          <a:bodyPr lIns="91440" rIns="91440" tIns="91440" bIns="91440" anchor="t">
            <a:noAutofit/>
          </a:bodyPr>
          <a:p>
            <a:pPr indent="0">
              <a:lnSpc>
                <a:spcPct val="100000"/>
              </a:lnSpc>
              <a:buNone/>
              <a:tabLst>
                <a:tab algn="l" pos="0"/>
              </a:tabLst>
            </a:pPr>
            <a:r>
              <a:rPr b="0" lang="fr-FR" sz="4500" strike="noStrike" u="none">
                <a:solidFill>
                  <a:schemeClr val="dk1"/>
                </a:solidFill>
                <a:effectLst/>
                <a:uFillTx/>
                <a:latin typeface="Arial"/>
              </a:rPr>
              <a:t>Click to edit the title text format</a:t>
            </a:r>
            <a:endParaRPr b="0" lang="en-US" sz="4500" strike="noStrike" u="none">
              <a:solidFill>
                <a:srgbClr val="000000"/>
              </a:solidFill>
              <a:effectLst/>
              <a:uFillTx/>
              <a:latin typeface="Arial"/>
            </a:endParaRPr>
          </a:p>
        </p:txBody>
      </p:sp>
      <p:sp>
        <p:nvSpPr>
          <p:cNvPr id="64" name="PlaceHolder 2"/>
          <p:cNvSpPr>
            <a:spLocks noGrp="1"/>
          </p:cNvSpPr>
          <p:nvPr>
            <p:ph type="title"/>
          </p:nvPr>
        </p:nvSpPr>
        <p:spPr>
          <a:xfrm>
            <a:off x="722520" y="984240"/>
            <a:ext cx="1233720" cy="875160"/>
          </a:xfrm>
          <a:prstGeom prst="rect">
            <a:avLst/>
          </a:prstGeom>
          <a:noFill/>
          <a:ln w="0">
            <a:noFill/>
          </a:ln>
        </p:spPr>
        <p:txBody>
          <a:bodyPr lIns="91440" rIns="91440" tIns="91440" bIns="91440" anchor="b">
            <a:noAutofit/>
          </a:bodyPr>
          <a:p>
            <a:pPr indent="0">
              <a:lnSpc>
                <a:spcPct val="100000"/>
              </a:lnSpc>
              <a:buNone/>
              <a:tabLst>
                <a:tab algn="l" pos="0"/>
              </a:tabLst>
            </a:pPr>
            <a:r>
              <a:rPr b="0" lang="fr-FR" sz="4500" strike="noStrike" u="none">
                <a:solidFill>
                  <a:schemeClr val="lt1"/>
                </a:solidFill>
                <a:effectLst/>
                <a:uFillTx/>
                <a:latin typeface="Inter Medium"/>
                <a:ea typeface="Inter Medium"/>
              </a:rPr>
              <a:t>xx%</a:t>
            </a:r>
            <a:endParaRPr b="0" lang="en-US" sz="4500" strike="noStrike" u="none">
              <a:solidFill>
                <a:srgbClr val="000000"/>
              </a:solidFill>
              <a:effectLst/>
              <a:uFillTx/>
              <a:latin typeface="Arial"/>
            </a:endParaRPr>
          </a:p>
        </p:txBody>
      </p:sp>
      <p:sp>
        <p:nvSpPr>
          <p:cNvPr id="65" name="PlaceHolder 3"/>
          <p:cNvSpPr>
            <a:spLocks noGrp="1"/>
          </p:cNvSpPr>
          <p:nvPr>
            <p:ph type="body"/>
          </p:nvPr>
        </p:nvSpPr>
        <p:spPr>
          <a:xfrm>
            <a:off x="457200" y="1203480"/>
            <a:ext cx="8227440" cy="2981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rgbClr val="000000"/>
        </a:solidFill>
      </p:bgPr>
    </p:bg>
    <p:spTree>
      <p:nvGrpSpPr>
        <p:cNvPr id="1" name=""/>
        <p:cNvGrpSpPr/>
        <p:nvPr/>
      </p:nvGrpSpPr>
      <p:grpSpPr>
        <a:xfrm>
          <a:off x="0" y="0"/>
          <a:ext cx="0" cy="0"/>
          <a:chOff x="0" y="0"/>
          <a:chExt cx="0" cy="0"/>
        </a:xfrm>
      </p:grpSpPr>
      <p:sp>
        <p:nvSpPr>
          <p:cNvPr id="66" name="Google Shape;22;p5"/>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7" name="PlaceHolder 1"/>
          <p:cNvSpPr>
            <a:spLocks noGrp="1"/>
          </p:cNvSpPr>
          <p:nvPr>
            <p:ph type="title"/>
          </p:nvPr>
        </p:nvSpPr>
        <p:spPr>
          <a:xfrm>
            <a:off x="720000" y="444960"/>
            <a:ext cx="7701840" cy="57060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68" name="PlaceHolder 2"/>
          <p:cNvSpPr>
            <a:spLocks noGrp="1"/>
          </p:cNvSpPr>
          <p:nvPr>
            <p:ph type="body"/>
          </p:nvPr>
        </p:nvSpPr>
        <p:spPr>
          <a:xfrm>
            <a:off x="5696280" y="1379880"/>
            <a:ext cx="2725560" cy="2859480"/>
          </a:xfrm>
          <a:prstGeom prst="rect">
            <a:avLst/>
          </a:prstGeom>
          <a:noFill/>
          <a:ln w="0">
            <a:noFill/>
          </a:ln>
        </p:spPr>
        <p:txBody>
          <a:bodyPr lIns="90000" rIns="90000" tIns="45000" bIns="45000" anchor="t">
            <a:normAutofit fontScale="250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sp>
        <p:nvSpPr>
          <p:cNvPr id="69" name="Google Shape;114;p21"/>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70" name="PlaceHolder 1"/>
          <p:cNvSpPr>
            <a:spLocks noGrp="1"/>
          </p:cNvSpPr>
          <p:nvPr>
            <p:ph type="title"/>
          </p:nvPr>
        </p:nvSpPr>
        <p:spPr>
          <a:xfrm>
            <a:off x="713160" y="539640"/>
            <a:ext cx="4446000" cy="952200"/>
          </a:xfrm>
          <a:prstGeom prst="rect">
            <a:avLst/>
          </a:prstGeom>
          <a:noFill/>
          <a:ln w="0">
            <a:noFill/>
          </a:ln>
        </p:spPr>
        <p:txBody>
          <a:bodyPr lIns="91440" rIns="91440" tIns="91440" bIns="91440" anchor="b">
            <a:noAutofit/>
          </a:bodyPr>
          <a:p>
            <a:pPr indent="0">
              <a:lnSpc>
                <a:spcPct val="100000"/>
              </a:lnSpc>
              <a:buNone/>
              <a:tabLst>
                <a:tab algn="l" pos="0"/>
              </a:tabLst>
            </a:pPr>
            <a:r>
              <a:rPr b="0" lang="fr-FR" sz="5000" strike="noStrike" u="none">
                <a:solidFill>
                  <a:schemeClr val="dk1"/>
                </a:solidFill>
                <a:effectLst/>
                <a:uFillTx/>
                <a:latin typeface="Arial"/>
              </a:rPr>
              <a:t>Click to edit the title text format</a:t>
            </a:r>
            <a:endParaRPr b="0" lang="en-US" sz="5000" strike="noStrike" u="none">
              <a:solidFill>
                <a:srgbClr val="000000"/>
              </a:solidFill>
              <a:effectLst/>
              <a:uFillTx/>
              <a:latin typeface="Arial"/>
            </a:endParaRPr>
          </a:p>
        </p:txBody>
      </p:sp>
      <p:sp>
        <p:nvSpPr>
          <p:cNvPr id="71" name="Google Shape;117;p21"/>
          <p:cNvSpPr/>
          <p:nvPr/>
        </p:nvSpPr>
        <p:spPr>
          <a:xfrm>
            <a:off x="713160" y="3164400"/>
            <a:ext cx="3096720" cy="644400"/>
          </a:xfrm>
          <a:prstGeom prst="rect">
            <a:avLst/>
          </a:prstGeom>
          <a:noFill/>
          <a:ln w="0">
            <a:noFill/>
          </a:ln>
        </p:spPr>
        <p:style>
          <a:lnRef idx="0"/>
          <a:fillRef idx="0"/>
          <a:effectRef idx="0"/>
          <a:fontRef idx="minor"/>
        </p:style>
        <p:txBody>
          <a:bodyPr lIns="90000" rIns="90000" tIns="91440" bIns="91440" anchor="t">
            <a:noAutofit/>
          </a:bodyPr>
          <a:p>
            <a:pPr defTabSz="914400">
              <a:lnSpc>
                <a:spcPct val="100000"/>
              </a:lnSpc>
              <a:spcBef>
                <a:spcPts val="300"/>
              </a:spcBef>
              <a:tabLst>
                <a:tab algn="l" pos="0"/>
              </a:tabLst>
            </a:pPr>
            <a:r>
              <a:rPr b="1" lang="en" sz="1000" strike="noStrike" u="none">
                <a:solidFill>
                  <a:schemeClr val="lt1"/>
                </a:solidFill>
                <a:effectLst/>
                <a:uFillTx/>
                <a:latin typeface="Roboto"/>
                <a:ea typeface="Roboto"/>
              </a:rPr>
              <a:t>CREDITS:</a:t>
            </a:r>
            <a:r>
              <a:rPr b="0" lang="en" sz="1000" strike="noStrike" u="none">
                <a:solidFill>
                  <a:schemeClr val="lt1"/>
                </a:solidFill>
                <a:effectLst/>
                <a:uFillTx/>
                <a:latin typeface="Roboto"/>
                <a:ea typeface="Roboto"/>
              </a:rPr>
              <a:t> This presentation template was created by </a:t>
            </a:r>
            <a:r>
              <a:rPr b="1" lang="en" sz="1000" strike="noStrike" u="sng">
                <a:solidFill>
                  <a:schemeClr val="lt1"/>
                </a:solidFill>
                <a:effectLst/>
                <a:uFillTx/>
                <a:latin typeface="Roboto"/>
                <a:ea typeface="Roboto"/>
                <a:hlinkClick r:id="rId2"/>
              </a:rPr>
              <a:t>Slidesgo</a:t>
            </a:r>
            <a:r>
              <a:rPr b="0" lang="en" sz="1000" strike="noStrike" u="none">
                <a:solidFill>
                  <a:schemeClr val="lt1"/>
                </a:solidFill>
                <a:effectLst/>
                <a:uFillTx/>
                <a:latin typeface="Roboto"/>
                <a:ea typeface="Roboto"/>
              </a:rPr>
              <a:t>, and includes icons, infographics &amp; images by </a:t>
            </a:r>
            <a:r>
              <a:rPr b="1" lang="en" sz="1000" strike="noStrike" u="sng">
                <a:solidFill>
                  <a:schemeClr val="lt1"/>
                </a:solidFill>
                <a:effectLst/>
                <a:uFillTx/>
                <a:latin typeface="Roboto"/>
                <a:ea typeface="Roboto"/>
                <a:hlinkClick r:id="rId3"/>
              </a:rPr>
              <a:t>Freepik</a:t>
            </a:r>
            <a:r>
              <a:rPr b="0" lang="en" sz="1000" strike="noStrike" u="sng">
                <a:solidFill>
                  <a:schemeClr val="lt1"/>
                </a:solidFill>
                <a:effectLst/>
                <a:uFillTx/>
                <a:latin typeface="Roboto"/>
                <a:ea typeface="Roboto"/>
              </a:rPr>
              <a:t> </a:t>
            </a:r>
            <a:endParaRPr b="0" lang="en-US" sz="1000" strike="noStrike" u="none">
              <a:solidFill>
                <a:srgbClr val="000000"/>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chemeClr val="lt1"/>
        </a:solidFill>
      </p:bgPr>
    </p:bg>
    <p:spTree>
      <p:nvGrpSpPr>
        <p:cNvPr id="1" name=""/>
        <p:cNvGrpSpPr/>
        <p:nvPr/>
      </p:nvGrpSpPr>
      <p:grpSpPr>
        <a:xfrm>
          <a:off x="0" y="0"/>
          <a:ext cx="0" cy="0"/>
          <a:chOff x="0" y="0"/>
          <a:chExt cx="0" cy="0"/>
        </a:xfrm>
      </p:grpSpPr>
      <p:sp>
        <p:nvSpPr>
          <p:cNvPr id="72" name="Google Shape;119;p22"/>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bg>
      <p:bgPr>
        <a:solidFill>
          <a:srgbClr val="000000"/>
        </a:solidFill>
      </p:bgPr>
    </p:bg>
    <p:spTree>
      <p:nvGrpSpPr>
        <p:cNvPr id="1" name=""/>
        <p:cNvGrpSpPr/>
        <p:nvPr/>
      </p:nvGrpSpPr>
      <p:grpSpPr>
        <a:xfrm>
          <a:off x="0" y="0"/>
          <a:ext cx="0" cy="0"/>
          <a:chOff x="0" y="0"/>
          <a:chExt cx="0" cy="0"/>
        </a:xfrm>
      </p:grpSpPr>
      <p:sp>
        <p:nvSpPr>
          <p:cNvPr id="73" name="Google Shape;121;p23"/>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74" name="Google Shape;127;p26"/>
          <p:cNvSpPr/>
          <p:nvPr/>
        </p:nvSpPr>
        <p:spPr>
          <a:xfrm>
            <a:off x="0" y="-10440"/>
            <a:ext cx="9141840" cy="1178640"/>
          </a:xfrm>
          <a:prstGeom prst="rect">
            <a:avLst/>
          </a:prstGeom>
          <a:solidFill>
            <a:schemeClr val="accent2"/>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5" name="PlaceHolder 1"/>
          <p:cNvSpPr>
            <a:spLocks noGrp="1"/>
          </p:cNvSpPr>
          <p:nvPr>
            <p:ph type="title"/>
          </p:nvPr>
        </p:nvSpPr>
        <p:spPr>
          <a:xfrm>
            <a:off x="713160" y="539640"/>
            <a:ext cx="7715520" cy="480240"/>
          </a:xfrm>
          <a:prstGeom prst="rect">
            <a:avLst/>
          </a:prstGeom>
          <a:noFill/>
          <a:ln w="0">
            <a:noFill/>
          </a:ln>
        </p:spPr>
        <p:txBody>
          <a:bodyPr lIns="91440" rIns="91440" tIns="91440" bIns="91440" anchor="t">
            <a:noAutofit/>
          </a:bodyPr>
          <a:p>
            <a:pPr indent="0">
              <a:lnSpc>
                <a:spcPct val="100000"/>
              </a:lnSpc>
              <a:buNone/>
              <a:tabLst>
                <a:tab algn="l" pos="0"/>
              </a:tabLst>
            </a:pPr>
            <a:r>
              <a:rPr b="0" lang="fr-FR" sz="2200" strike="noStrike" u="none">
                <a:solidFill>
                  <a:schemeClr val="dk1"/>
                </a:solidFill>
                <a:effectLst/>
                <a:uFillTx/>
                <a:latin typeface="Arial"/>
              </a:rPr>
              <a:t>Click to edit the title text format</a:t>
            </a:r>
            <a:endParaRPr b="0" lang="en-US" sz="2200" strike="noStrike" u="none">
              <a:solidFill>
                <a:srgbClr val="000000"/>
              </a:solidFill>
              <a:effectLst/>
              <a:uFillTx/>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76" name="Google Shape;130;p27"/>
          <p:cNvSpPr/>
          <p:nvPr/>
        </p:nvSpPr>
        <p:spPr>
          <a:xfrm>
            <a:off x="0" y="-10440"/>
            <a:ext cx="9141840" cy="1178640"/>
          </a:xfrm>
          <a:prstGeom prst="rect">
            <a:avLst/>
          </a:prstGeom>
          <a:solidFill>
            <a:schemeClr val="accent2"/>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7" name="PlaceHolder 1"/>
          <p:cNvSpPr>
            <a:spLocks noGrp="1"/>
          </p:cNvSpPr>
          <p:nvPr>
            <p:ph type="title"/>
          </p:nvPr>
        </p:nvSpPr>
        <p:spPr>
          <a:xfrm>
            <a:off x="728640" y="539640"/>
            <a:ext cx="3345480" cy="480240"/>
          </a:xfrm>
          <a:prstGeom prst="rect">
            <a:avLst/>
          </a:prstGeom>
          <a:noFill/>
          <a:ln w="0">
            <a:noFill/>
          </a:ln>
        </p:spPr>
        <p:txBody>
          <a:bodyPr lIns="91440" rIns="91440" tIns="91440" bIns="91440" anchor="t">
            <a:noAutofit/>
          </a:bodyPr>
          <a:p>
            <a:pPr indent="0">
              <a:lnSpc>
                <a:spcPct val="100000"/>
              </a:lnSpc>
              <a:buNone/>
              <a:tabLst>
                <a:tab algn="l" pos="0"/>
              </a:tabLst>
            </a:pPr>
            <a:r>
              <a:rPr b="0" lang="fr-FR" sz="2200" strike="noStrike" u="none">
                <a:solidFill>
                  <a:schemeClr val="dk1"/>
                </a:solidFill>
                <a:effectLst/>
                <a:uFillTx/>
                <a:latin typeface="Arial"/>
              </a:rPr>
              <a:t>Click to edit the title text format</a:t>
            </a:r>
            <a:endParaRPr b="0" lang="en-US" sz="2200" strike="noStrike" u="none">
              <a:solidFill>
                <a:srgbClr val="000000"/>
              </a:solidFill>
              <a:effectLst/>
              <a:uFillTx/>
              <a:latin typeface="Arial"/>
            </a:endParaRPr>
          </a:p>
        </p:txBody>
      </p:sp>
      <p:sp>
        <p:nvSpPr>
          <p:cNvPr id="78" name="PlaceHolder 2"/>
          <p:cNvSpPr>
            <a:spLocks noGrp="1"/>
          </p:cNvSpPr>
          <p:nvPr>
            <p:ph type="title"/>
          </p:nvPr>
        </p:nvSpPr>
        <p:spPr>
          <a:xfrm>
            <a:off x="4977720" y="539640"/>
            <a:ext cx="3456360" cy="480240"/>
          </a:xfrm>
          <a:prstGeom prst="rect">
            <a:avLst/>
          </a:prstGeom>
          <a:noFill/>
          <a:ln w="0">
            <a:noFill/>
          </a:ln>
        </p:spPr>
        <p:txBody>
          <a:bodyPr lIns="91440" rIns="91440" tIns="91440" bIns="91440" anchor="t">
            <a:noAutofit/>
          </a:bodyPr>
          <a:p>
            <a:pPr indent="0">
              <a:lnSpc>
                <a:spcPct val="100000"/>
              </a:lnSpc>
              <a:buNone/>
              <a:tabLst>
                <a:tab algn="l" pos="0"/>
              </a:tabLst>
            </a:pPr>
            <a:r>
              <a:rPr b="0" lang="fr-FR" sz="2200" strike="noStrike" u="none">
                <a:solidFill>
                  <a:schemeClr val="dk1"/>
                </a:solidFill>
                <a:effectLst/>
                <a:uFillTx/>
                <a:latin typeface="Arial"/>
              </a:rPr>
              <a:t>Click to edit the title text format</a:t>
            </a:r>
            <a:endParaRPr b="0" lang="en-US" sz="2200" strike="noStrike" u="none">
              <a:solidFill>
                <a:srgbClr val="000000"/>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sp>
        <p:nvSpPr>
          <p:cNvPr id="5" name="Google Shape;9;p2"/>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6" name="PlaceHolder 1"/>
          <p:cNvSpPr>
            <a:spLocks noGrp="1"/>
          </p:cNvSpPr>
          <p:nvPr>
            <p:ph type="title"/>
          </p:nvPr>
        </p:nvSpPr>
        <p:spPr>
          <a:xfrm>
            <a:off x="713160" y="1066680"/>
            <a:ext cx="5405760" cy="1660320"/>
          </a:xfrm>
          <a:prstGeom prst="rect">
            <a:avLst/>
          </a:prstGeom>
          <a:noFill/>
          <a:ln w="0">
            <a:noFill/>
          </a:ln>
        </p:spPr>
        <p:txBody>
          <a:bodyPr lIns="91440" rIns="91440" tIns="91440" bIns="91440" anchor="b">
            <a:noAutofit/>
          </a:bodyPr>
          <a:p>
            <a:pPr indent="0">
              <a:lnSpc>
                <a:spcPct val="100000"/>
              </a:lnSpc>
              <a:buNone/>
              <a:tabLst>
                <a:tab algn="l" pos="0"/>
              </a:tabLst>
            </a:pPr>
            <a:r>
              <a:rPr b="0" lang="fr-FR" sz="6000" strike="noStrike" u="none">
                <a:solidFill>
                  <a:schemeClr val="dk1"/>
                </a:solidFill>
                <a:effectLst/>
                <a:uFillTx/>
                <a:latin typeface="Arial"/>
              </a:rPr>
              <a:t>Click to edit the title text format</a:t>
            </a:r>
            <a:endParaRPr b="0" lang="en-US" sz="6000" strike="noStrike" u="none">
              <a:solidFill>
                <a:srgbClr val="000000"/>
              </a:solidFill>
              <a:effectLst/>
              <a:uFillTx/>
              <a:latin typeface="Arial"/>
            </a:endParaRPr>
          </a:p>
        </p:txBody>
      </p:sp>
      <p:sp>
        <p:nvSpPr>
          <p:cNvPr id="7" name="PlaceHolder 2"/>
          <p:cNvSpPr>
            <a:spLocks noGrp="1"/>
          </p:cNvSpPr>
          <p:nvPr>
            <p:ph type="body"/>
          </p:nvPr>
        </p:nvSpPr>
        <p:spPr>
          <a:xfrm>
            <a:off x="457200" y="1203480"/>
            <a:ext cx="8227440" cy="29811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en-US" sz="14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en-US" sz="14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en-US" sz="14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en-US" sz="14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rgbClr val="000000"/>
        </a:solidFill>
      </p:bgPr>
    </p:bg>
    <p:spTree>
      <p:nvGrpSpPr>
        <p:cNvPr id="1" name=""/>
        <p:cNvGrpSpPr/>
        <p:nvPr/>
      </p:nvGrpSpPr>
      <p:grpSpPr>
        <a:xfrm>
          <a:off x="0" y="0"/>
          <a:ext cx="0" cy="0"/>
          <a:chOff x="0" y="0"/>
          <a:chExt cx="0" cy="0"/>
        </a:xfrm>
      </p:grpSpPr>
      <p:sp>
        <p:nvSpPr>
          <p:cNvPr id="8" name="Google Shape;33;p7"/>
          <p:cNvSpPr/>
          <p:nvPr/>
        </p:nvSpPr>
        <p:spPr>
          <a:xfrm flipH="1" rot="10800000">
            <a:off x="118080" y="121320"/>
            <a:ext cx="8906040" cy="4729680"/>
          </a:xfrm>
          <a:prstGeom prst="roundRect">
            <a:avLst>
              <a:gd name="adj" fmla="val 1779"/>
            </a:avLst>
          </a:prstGeom>
          <a:solidFill>
            <a:schemeClr val="lt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9" name="PlaceHolder 1"/>
          <p:cNvSpPr>
            <a:spLocks noGrp="1"/>
          </p:cNvSpPr>
          <p:nvPr>
            <p:ph type="title"/>
          </p:nvPr>
        </p:nvSpPr>
        <p:spPr>
          <a:xfrm>
            <a:off x="713160" y="448200"/>
            <a:ext cx="3679200" cy="573840"/>
          </a:xfrm>
          <a:prstGeom prst="rect">
            <a:avLst/>
          </a:prstGeom>
          <a:noFill/>
          <a:ln w="0">
            <a:noFill/>
          </a:ln>
        </p:spPr>
        <p:txBody>
          <a:bodyPr lIns="91440" rIns="91440" tIns="91440" bIns="91440" anchor="t">
            <a:noAutofit/>
          </a:bodyPr>
          <a:p>
            <a:pPr indent="0">
              <a:lnSpc>
                <a:spcPct val="100000"/>
              </a:lnSpc>
              <a:buNone/>
              <a:tabLst>
                <a:tab algn="l" pos="0"/>
              </a:tabLst>
            </a:pPr>
            <a:r>
              <a:rPr b="0" lang="fr-FR" sz="2600" strike="noStrike" u="none">
                <a:solidFill>
                  <a:schemeClr val="dk1"/>
                </a:solidFill>
                <a:effectLst/>
                <a:uFillTx/>
                <a:latin typeface="Arial"/>
              </a:rPr>
              <a:t>Click to edit the title text format</a:t>
            </a:r>
            <a:endParaRPr b="0" lang="en-US" sz="2600" strike="noStrike" u="none">
              <a:solidFill>
                <a:srgbClr val="ffffff"/>
              </a:solidFill>
              <a:effectLst/>
              <a:uFillTx/>
              <a:latin typeface="Arial"/>
            </a:endParaRPr>
          </a:p>
        </p:txBody>
      </p:sp>
      <p:sp>
        <p:nvSpPr>
          <p:cNvPr id="10" name="PlaceHolder 2"/>
          <p:cNvSpPr>
            <a:spLocks noGrp="1"/>
          </p:cNvSpPr>
          <p:nvPr>
            <p:ph type="body"/>
          </p:nvPr>
        </p:nvSpPr>
        <p:spPr>
          <a:xfrm>
            <a:off x="4709520" y="445680"/>
            <a:ext cx="3719160" cy="4249800"/>
          </a:xfrm>
          <a:prstGeom prst="rect">
            <a:avLst/>
          </a:prstGeom>
          <a:noFill/>
          <a:ln w="0">
            <a:noFill/>
          </a:ln>
        </p:spPr>
        <p:txBody>
          <a:bodyPr lIns="90000" rIns="90000" tIns="45000" bIns="45000" anchor="t">
            <a:normAutofit fontScale="92500" lnSpcReduction="19999"/>
          </a:bodyPr>
          <a:p>
            <a:pPr marL="432000" indent="-324000">
              <a:lnSpc>
                <a:spcPct val="100000"/>
              </a:lnSpc>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ffffff"/>
              </a:solidFill>
              <a:effectLst/>
              <a:uFillTx/>
              <a:latin typeface="Arial"/>
            </a:endParaRPr>
          </a:p>
          <a:p>
            <a:pPr lvl="1" marL="864000" indent="-324000">
              <a:lnSpc>
                <a:spcPct val="100000"/>
              </a:lnSpc>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ffffff"/>
              </a:solidFill>
              <a:effectLst/>
              <a:uFillTx/>
              <a:latin typeface="Arial"/>
            </a:endParaRPr>
          </a:p>
          <a:p>
            <a:pPr lvl="2" marL="1296000" indent="-288000">
              <a:lnSpc>
                <a:spcPct val="100000"/>
              </a:lnSpc>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ffffff"/>
              </a:solidFill>
              <a:effectLst/>
              <a:uFillTx/>
              <a:latin typeface="Arial"/>
            </a:endParaRPr>
          </a:p>
          <a:p>
            <a:pPr lvl="3" marL="1728000" indent="-216000">
              <a:lnSpc>
                <a:spcPct val="100000"/>
              </a:lnSpc>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ffffff"/>
              </a:solidFill>
              <a:effectLst/>
              <a:uFillTx/>
              <a:latin typeface="Arial"/>
            </a:endParaRPr>
          </a:p>
          <a:p>
            <a:pPr lvl="4" marL="2160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ffffff"/>
              </a:solidFill>
              <a:effectLst/>
              <a:uFillTx/>
              <a:latin typeface="Arial"/>
            </a:endParaRPr>
          </a:p>
          <a:p>
            <a:pPr lvl="5" marL="2592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ffffff"/>
              </a:solidFill>
              <a:effectLst/>
              <a:uFillTx/>
              <a:latin typeface="Arial"/>
            </a:endParaRPr>
          </a:p>
          <a:p>
            <a:pPr lvl="6" marL="3024000" indent="-216000">
              <a:lnSpc>
                <a:spcPct val="100000"/>
              </a:lnSpc>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ffffff"/>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11" name="Google Shape;38;p8"/>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12" name="PlaceHolder 1"/>
          <p:cNvSpPr>
            <a:spLocks noGrp="1"/>
          </p:cNvSpPr>
          <p:nvPr>
            <p:ph type="title"/>
          </p:nvPr>
        </p:nvSpPr>
        <p:spPr>
          <a:xfrm>
            <a:off x="2318040" y="1307160"/>
            <a:ext cx="4506120" cy="2527200"/>
          </a:xfrm>
          <a:prstGeom prst="rect">
            <a:avLst/>
          </a:prstGeom>
          <a:noFill/>
          <a:ln w="0">
            <a:noFill/>
          </a:ln>
        </p:spPr>
        <p:txBody>
          <a:bodyPr lIns="91440" rIns="91440" tIns="91440" bIns="91440" anchor="ctr">
            <a:noAutofit/>
          </a:bodyPr>
          <a:p>
            <a:pPr indent="0">
              <a:lnSpc>
                <a:spcPct val="100000"/>
              </a:lnSpc>
              <a:buNone/>
              <a:tabLst>
                <a:tab algn="l" pos="0"/>
              </a:tabLst>
            </a:pPr>
            <a:r>
              <a:rPr b="0" lang="fr-FR" sz="6000" strike="noStrike" u="none">
                <a:solidFill>
                  <a:schemeClr val="dk1"/>
                </a:solidFill>
                <a:effectLst/>
                <a:uFillTx/>
                <a:latin typeface="Arial"/>
              </a:rPr>
              <a:t>Click to edit the title text format</a:t>
            </a:r>
            <a:endParaRPr b="0" lang="en-US" sz="6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13" name="Google Shape;41;p9"/>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14" name="PlaceHolder 1"/>
          <p:cNvSpPr>
            <a:spLocks noGrp="1"/>
          </p:cNvSpPr>
          <p:nvPr>
            <p:ph type="title"/>
          </p:nvPr>
        </p:nvSpPr>
        <p:spPr>
          <a:xfrm>
            <a:off x="2135520" y="1189080"/>
            <a:ext cx="4870800" cy="1962360"/>
          </a:xfrm>
          <a:prstGeom prst="rect">
            <a:avLst/>
          </a:prstGeom>
          <a:noFill/>
          <a:ln w="0">
            <a:noFill/>
          </a:ln>
        </p:spPr>
        <p:txBody>
          <a:bodyPr lIns="91440" rIns="91440" tIns="91440" bIns="91440" anchor="b">
            <a:noAutofit/>
          </a:bodyPr>
          <a:p>
            <a:pPr indent="0">
              <a:lnSpc>
                <a:spcPct val="100000"/>
              </a:lnSpc>
              <a:buNone/>
              <a:tabLst>
                <a:tab algn="l" pos="0"/>
              </a:tabLst>
            </a:pPr>
            <a:r>
              <a:rPr b="0" lang="fr-FR" sz="6000" strike="noStrike" u="none">
                <a:solidFill>
                  <a:schemeClr val="dk1"/>
                </a:solidFill>
                <a:effectLst/>
                <a:uFillTx/>
                <a:latin typeface="Arial"/>
              </a:rPr>
              <a:t>Click to edit the title text format</a:t>
            </a:r>
            <a:endParaRPr b="0" lang="en-US" sz="6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15" name="PlaceHolder 1"/>
          <p:cNvSpPr>
            <a:spLocks noGrp="1"/>
          </p:cNvSpPr>
          <p:nvPr>
            <p:ph type="body"/>
          </p:nvPr>
        </p:nvSpPr>
        <p:spPr>
          <a:xfrm>
            <a:off x="0" y="0"/>
            <a:ext cx="9141840" cy="5141520"/>
          </a:xfrm>
          <a:prstGeom prst="rect">
            <a:avLst/>
          </a:prstGeom>
          <a:noFill/>
          <a:ln w="0">
            <a:noFill/>
          </a:ln>
        </p:spPr>
        <p:txBody>
          <a:bodyPr lIns="90000" rIns="90000" tIns="45000" bIns="45000" anchor="t">
            <a:normAutofit/>
          </a:bodyPr>
          <a:p>
            <a:pPr marL="432000" indent="-324000">
              <a:lnSpc>
                <a:spcPct val="100000"/>
              </a:lnSpc>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lnSpc>
                <a:spcPct val="100000"/>
              </a:lnSpc>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lnSpc>
                <a:spcPct val="100000"/>
              </a:lnSpc>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lnSpc>
                <a:spcPct val="100000"/>
              </a:lnSpc>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lnSpc>
                <a:spcPct val="100000"/>
              </a:lnSpc>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6" name="PlaceHolder 2"/>
          <p:cNvSpPr>
            <a:spLocks noGrp="1"/>
          </p:cNvSpPr>
          <p:nvPr>
            <p:ph type="title"/>
          </p:nvPr>
        </p:nvSpPr>
        <p:spPr>
          <a:xfrm>
            <a:off x="720000" y="4014360"/>
            <a:ext cx="7701840" cy="570600"/>
          </a:xfrm>
          <a:prstGeom prst="rect">
            <a:avLst/>
          </a:prstGeom>
          <a:solidFill>
            <a:srgbClr val="000000"/>
          </a:solidFill>
          <a:ln w="0">
            <a:noFill/>
          </a:ln>
        </p:spPr>
        <p:txBody>
          <a:bodyPr lIns="91440" rIns="91440" tIns="91440" bIns="91440" anchor="ctr">
            <a:noAutofit/>
          </a:bodyPr>
          <a:p>
            <a:pPr indent="0">
              <a:lnSpc>
                <a:spcPct val="100000"/>
              </a:lnSpc>
              <a:buNone/>
              <a:tabLst>
                <a:tab algn="l" pos="0"/>
              </a:tabLst>
            </a:pPr>
            <a:r>
              <a:rPr b="0" lang="fr-FR" sz="1800" strike="noStrike" u="none">
                <a:solidFill>
                  <a:schemeClr val="dk1"/>
                </a:solidFill>
                <a:effectLst/>
                <a:uFillTx/>
                <a:latin typeface="Arial"/>
              </a:rPr>
              <a:t>Click to edit the title text format</a:t>
            </a:r>
            <a:endParaRPr b="0" lang="en-US" sz="1800" strike="noStrike" u="none">
              <a:solidFill>
                <a:srgbClr val="ffffff"/>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17" name="Google Shape;48;p11"/>
          <p:cNvSpPr/>
          <p:nvPr/>
        </p:nvSpPr>
        <p:spPr>
          <a:xfrm flipH="1" rot="10800000">
            <a:off x="118080" y="121320"/>
            <a:ext cx="8906040" cy="4729680"/>
          </a:xfrm>
          <a:prstGeom prst="roundRect">
            <a:avLst>
              <a:gd name="adj" fmla="val 1779"/>
            </a:avLst>
          </a:prstGeom>
          <a:solidFill>
            <a:schemeClr val="dk1"/>
          </a:solidFill>
          <a:ln w="0">
            <a:noFill/>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ffffff"/>
              </a:solidFill>
              <a:effectLst/>
              <a:uFillTx/>
              <a:latin typeface="OpenSymbol"/>
            </a:endParaRPr>
          </a:p>
        </p:txBody>
      </p:sp>
      <p:sp>
        <p:nvSpPr>
          <p:cNvPr id="18" name="PlaceHolder 1"/>
          <p:cNvSpPr>
            <a:spLocks noGrp="1"/>
          </p:cNvSpPr>
          <p:nvPr>
            <p:ph type="title"/>
          </p:nvPr>
        </p:nvSpPr>
        <p:spPr>
          <a:xfrm>
            <a:off x="1284120" y="1288080"/>
            <a:ext cx="6573960" cy="1524600"/>
          </a:xfrm>
          <a:prstGeom prst="rect">
            <a:avLst/>
          </a:prstGeom>
          <a:noFill/>
          <a:ln w="0">
            <a:noFill/>
          </a:ln>
        </p:spPr>
        <p:txBody>
          <a:bodyPr lIns="91440" rIns="91440" tIns="91440" bIns="91440" anchor="b">
            <a:noAutofit/>
          </a:bodyPr>
          <a:p>
            <a:pPr indent="0" algn="ctr">
              <a:lnSpc>
                <a:spcPct val="100000"/>
              </a:lnSpc>
              <a:buNone/>
              <a:tabLst>
                <a:tab algn="l" pos="0"/>
              </a:tabLst>
            </a:pPr>
            <a:r>
              <a:rPr b="0" lang="fr-FR" sz="6000" strike="noStrike" u="none">
                <a:solidFill>
                  <a:schemeClr val="lt1"/>
                </a:solidFill>
                <a:effectLst/>
                <a:uFillTx/>
                <a:latin typeface="Inter Medium"/>
                <a:ea typeface="Inter Medium"/>
              </a:rPr>
              <a:t>xx%</a:t>
            </a:r>
            <a:endParaRPr b="0" lang="en-US" sz="6000" strike="noStrike" u="none">
              <a:solidFill>
                <a:srgbClr val="000000"/>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6" r:id="rId2"/>
    <p:sldLayoutId id="2147483677" r:id="rId3"/>
    <p:sldLayoutId id="2147483678"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hyperlink" Target="https://openaccess.thecvf.com/content/WACV2021/papers/Luo_ChartOCR_Data_Extraction_From_Charts_Images_via_a_Deep_Hybrid_WACV_2021_paper.pdf" TargetMode="External"/><Relationship Id="rId2" Type="http://schemas.openxmlformats.org/officeDocument/2006/relationships/hyperlink" Target="https://doi.org/10.1145/2047196.2047247" TargetMode="External"/><Relationship Id="rId3" Type="http://schemas.openxmlformats.org/officeDocument/2006/relationships/hyperlink" Target="https://www.microsoft.com/en-us/research/wp-content/uploads/2017/02/ChartSense-CHI2017.pdf" TargetMode="External"/><Relationship Id="rId4" Type="http://schemas.openxmlformats.org/officeDocument/2006/relationships/hyperlink" Target="https://cvit.iiit.ac.in/images/ConferencePapers/2019/PID6008523.pdf" TargetMode="External"/><Relationship Id="rId5" Type="http://schemas.openxmlformats.org/officeDocument/2006/relationships/hyperlink" Target="https://arxiv.org/pdf/2403.12027v4" TargetMode="External"/><Relationship Id="rId6" Type="http://schemas.openxmlformats.org/officeDocument/2006/relationships/hyperlink" Target="https://www.researchgate.net/publication/380548640_Improving_Handwritten_Mathematical_Expression_Recognition_via_Integrating_Convolutional_Neural_Network_with_Transformer_and_Diffusion-Based_Data_Augmentation" TargetMode="External"/><Relationship Id="rId7" Type="http://schemas.openxmlformats.org/officeDocument/2006/relationships/slideLayout" Target="../slideLayouts/slideLayout1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1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slideLayout" Target="../slideLayouts/slideLayout16.xml"/>
</Relationships>
</file>

<file path=ppt/slides/_rels/slide1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slideLayout" Target="../slideLayouts/slideLayout16.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package" Target="../embeddings/oleObject1.xlsx"/><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slideLayout" Target="../slideLayouts/slideLayout16.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6.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6.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16.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6.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6.xml"/>
</Relationships>
</file>

<file path=ppt/slides/_rels/slide2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slideLayout" Target="../slideLayouts/slideLayout16.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6.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6.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svg"/><Relationship Id="rId6" Type="http://schemas.openxmlformats.org/officeDocument/2006/relationships/image" Target="../media/image40.png"/><Relationship Id="rId7" Type="http://schemas.openxmlformats.org/officeDocument/2006/relationships/slideLayout" Target="../slideLayouts/slideLayout1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41.png"/><Relationship Id="rId3" Type="http://schemas.openxmlformats.org/officeDocument/2006/relationships/slideLayout" Target="../slideLayouts/slideLayout16.xml"/>
</Relationships>
</file>

<file path=ppt/slides/_rels/slide2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41.png"/><Relationship Id="rId3"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3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41.png"/><Relationship Id="rId3" Type="http://schemas.openxmlformats.org/officeDocument/2006/relationships/slideLayout" Target="../slideLayouts/slideLayout16.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3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7.xml"/>
</Relationships>
</file>

<file path=ppt/slides/_rels/slide3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slideLayout" Target="../slideLayouts/slideLayout16.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5.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714240" y="1066680"/>
            <a:ext cx="5407920" cy="1664640"/>
          </a:xfrm>
          <a:prstGeom prst="rect">
            <a:avLst/>
          </a:prstGeom>
          <a:noFill/>
          <a:ln w="0">
            <a:noFill/>
          </a:ln>
        </p:spPr>
        <p:txBody>
          <a:bodyPr lIns="91440" rIns="91440" tIns="91440" bIns="91440" anchor="b">
            <a:normAutofit/>
          </a:bodyPr>
          <a:p>
            <a:pPr indent="0">
              <a:lnSpc>
                <a:spcPct val="80000"/>
              </a:lnSpc>
              <a:buNone/>
              <a:tabLst>
                <a:tab algn="l" pos="0"/>
              </a:tabLst>
            </a:pPr>
            <a:r>
              <a:rPr b="0" lang="en-US" sz="6000" strike="noStrike" u="none">
                <a:solidFill>
                  <a:schemeClr val="lt1"/>
                </a:solidFill>
                <a:effectLst/>
                <a:uFillTx/>
                <a:latin typeface="Inter Medium"/>
                <a:ea typeface="Inter Medium"/>
              </a:rPr>
              <a:t>FieldChartOCR</a:t>
            </a:r>
            <a:endParaRPr b="0" lang="en-US" sz="6000" strike="noStrike" u="none">
              <a:solidFill>
                <a:srgbClr val="000000"/>
              </a:solidFill>
              <a:effectLst/>
              <a:uFillTx/>
              <a:latin typeface="Arial"/>
            </a:endParaRPr>
          </a:p>
        </p:txBody>
      </p:sp>
      <p:sp>
        <p:nvSpPr>
          <p:cNvPr id="80" name="PlaceHolder 2"/>
          <p:cNvSpPr>
            <a:spLocks noGrp="1"/>
          </p:cNvSpPr>
          <p:nvPr>
            <p:ph type="subTitle"/>
          </p:nvPr>
        </p:nvSpPr>
        <p:spPr>
          <a:xfrm>
            <a:off x="714240" y="3390840"/>
            <a:ext cx="6351120" cy="42660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lt1"/>
                </a:solidFill>
                <a:effectLst/>
                <a:uFillTx/>
                <a:latin typeface="Roboto"/>
                <a:ea typeface="Roboto"/>
              </a:rPr>
              <a:t>Extraction of Handwritten Charts and Tables</a:t>
            </a:r>
            <a:endParaRPr b="0" lang="en-US" sz="1600" strike="noStrike" u="none">
              <a:solidFill>
                <a:srgbClr val="000000"/>
              </a:solidFill>
              <a:effectLst/>
              <a:uFillTx/>
              <a:latin typeface="Arial"/>
            </a:endParaRPr>
          </a:p>
        </p:txBody>
      </p:sp>
      <p:sp>
        <p:nvSpPr>
          <p:cNvPr id="81" name="Google Shape;139;p28"/>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dk1"/>
                </a:solidFill>
                <a:effectLst/>
                <a:uFillTx/>
                <a:latin typeface="Arial"/>
              </a:rPr>
              <a:t>Feature Name/Product</a:t>
            </a:r>
            <a:endParaRPr b="0" lang="en-US" sz="700" strike="noStrike" u="none">
              <a:solidFill>
                <a:srgbClr val="000000"/>
              </a:solidFill>
              <a:effectLst/>
              <a:uFillTx/>
              <a:latin typeface="Arial"/>
            </a:endParaRPr>
          </a:p>
        </p:txBody>
      </p:sp>
      <p:sp>
        <p:nvSpPr>
          <p:cNvPr id="82" name="Google Shape;140;p28"/>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dk1"/>
                </a:solidFill>
                <a:effectLst/>
                <a:uFillTx/>
                <a:latin typeface="Arial"/>
              </a:rPr>
              <a:t>DD/MM/YYYY</a:t>
            </a:r>
            <a:endParaRPr b="0" lang="en-US" sz="700" strike="noStrike" u="none">
              <a:solidFill>
                <a:srgbClr val="000000"/>
              </a:solidFill>
              <a:effectLst/>
              <a:uFillTx/>
              <a:latin typeface="Arial"/>
            </a:endParaRPr>
          </a:p>
        </p:txBody>
      </p:sp>
      <p:sp>
        <p:nvSpPr>
          <p:cNvPr id="83" name="Google Shape;141;p28"/>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dk1"/>
                </a:solidFill>
                <a:effectLst/>
                <a:uFillTx/>
                <a:latin typeface="Arial"/>
              </a:rPr>
              <a:t>Your Company Name</a:t>
            </a:r>
            <a:endParaRPr b="0" lang="en-US" sz="7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Literature Review</a:t>
            </a:r>
            <a:endParaRPr b="0" lang="en-US" sz="4000" strike="noStrike" u="none">
              <a:solidFill>
                <a:srgbClr val="ffffff"/>
              </a:solidFill>
              <a:effectLst/>
              <a:uFillTx/>
              <a:latin typeface="Arial"/>
            </a:endParaRPr>
          </a:p>
        </p:txBody>
      </p:sp>
      <p:sp>
        <p:nvSpPr>
          <p:cNvPr id="136" name="Google Shape;200;p 18"/>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37" name="Google Shape;201;p 18"/>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38" name="Google Shape;202;p 18"/>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39" name=""/>
          <p:cNvSpPr txBox="1"/>
          <p:nvPr/>
        </p:nvSpPr>
        <p:spPr>
          <a:xfrm>
            <a:off x="506520" y="1608120"/>
            <a:ext cx="8191080" cy="5209200"/>
          </a:xfrm>
          <a:prstGeom prst="rect">
            <a:avLst/>
          </a:prstGeom>
          <a:noFill/>
          <a:ln w="0">
            <a:noFill/>
          </a:ln>
        </p:spPr>
        <p:txBody>
          <a:bodyPr lIns="90000" rIns="90000" tIns="45000" bIns="45000" anchor="t">
            <a:spAutoFit/>
          </a:bodyPr>
          <a:p>
            <a:r>
              <a:rPr b="0" lang="en-US" sz="1000" strike="noStrike" u="none">
                <a:solidFill>
                  <a:srgbClr val="ffffff"/>
                </a:solidFill>
                <a:effectLst/>
                <a:uFillTx/>
                <a:latin typeface="Arial"/>
              </a:rPr>
              <a:t>1. Liu, X., Chen, L., Wei, Y., Luo, Y., Zhang, H., &amp; Zhou, S. (2021). ChartOCR: Data extraction from chart images via a deep hybrid framework. WACV 2021. </a:t>
            </a:r>
            <a:r>
              <a:rPr b="0" lang="en-US" sz="1000" strike="noStrike" u="sng">
                <a:solidFill>
                  <a:srgbClr val="0563c1"/>
                </a:solidFill>
                <a:effectLst/>
                <a:uFillTx/>
                <a:latin typeface="Arial"/>
                <a:hlinkClick r:id="rId1"/>
              </a:rPr>
              <a:t>https://openaccess.thecvf.com/content/WACV2021/papers/Luo_ChartOCR_Data_Extraction_From_Charts_Images_via_a_Deep_Hybrid_WACV_2021_paper.pdf</a:t>
            </a:r>
            <a:endParaRPr b="0" lang="en-US" sz="1000" strike="noStrike" u="none">
              <a:solidFill>
                <a:srgbClr val="ffffff"/>
              </a:solidFill>
              <a:effectLst/>
              <a:uFillTx/>
              <a:latin typeface="Arial"/>
            </a:endParaRPr>
          </a:p>
          <a:p>
            <a:endParaRPr b="0" lang="en-US" sz="1000" strike="noStrike" u="none">
              <a:solidFill>
                <a:srgbClr val="ffffff"/>
              </a:solidFill>
              <a:effectLst/>
              <a:uFillTx/>
              <a:latin typeface="Arial"/>
            </a:endParaRPr>
          </a:p>
          <a:p>
            <a:r>
              <a:rPr b="0" lang="en-US" sz="1000" strike="noStrike" u="none">
                <a:solidFill>
                  <a:srgbClr val="ffffff"/>
                </a:solidFill>
                <a:effectLst/>
                <a:uFillTx/>
                <a:latin typeface="Arial"/>
              </a:rPr>
              <a:t>2. Savva, M., Kong, N., Chhoun, C., Agrawala, M., &amp; Heer, J. (2011). ReVision: Automated classification, analysis, and redesign of chart images. UIST ’11, 393–402. </a:t>
            </a:r>
            <a:r>
              <a:rPr b="0" lang="en-US" sz="1000" strike="noStrike" u="sng">
                <a:solidFill>
                  <a:srgbClr val="0563c1"/>
                </a:solidFill>
                <a:effectLst/>
                <a:uFillTx/>
                <a:latin typeface="Arial"/>
                <a:hlinkClick r:id="rId2"/>
              </a:rPr>
              <a:t>https://doi.org/10.1145/2047196.2047247</a:t>
            </a:r>
            <a:r>
              <a:rPr b="0" lang="en-US" sz="1000" strike="noStrike" u="none">
                <a:solidFill>
                  <a:srgbClr val="ffffff"/>
                </a:solidFill>
                <a:effectLst/>
                <a:uFillTx/>
                <a:latin typeface="Arial"/>
              </a:rPr>
              <a:t> </a:t>
            </a:r>
            <a:endParaRPr b="0" lang="en-US" sz="1000" strike="noStrike" u="none">
              <a:solidFill>
                <a:srgbClr val="ffffff"/>
              </a:solidFill>
              <a:effectLst/>
              <a:uFillTx/>
              <a:latin typeface="Arial"/>
            </a:endParaRPr>
          </a:p>
          <a:p>
            <a:endParaRPr b="0" lang="en-US" sz="1000" strike="noStrike" u="none">
              <a:solidFill>
                <a:srgbClr val="ffffff"/>
              </a:solidFill>
              <a:effectLst/>
              <a:uFillTx/>
              <a:latin typeface="Arial"/>
            </a:endParaRPr>
          </a:p>
          <a:p>
            <a:r>
              <a:rPr b="0" lang="en-US" sz="1000" strike="noStrike" u="none">
                <a:solidFill>
                  <a:srgbClr val="ffffff"/>
                </a:solidFill>
                <a:effectLst/>
                <a:uFillTx/>
                <a:latin typeface="Arial"/>
              </a:rPr>
              <a:t>3. Jung, D., Kim, W., Song, H., Hwang, J.-I., Lee, B., Kim, B., &amp; Seo, J</a:t>
            </a:r>
            <a:endParaRPr b="0" lang="en-US" sz="1000" strike="noStrike" u="none">
              <a:solidFill>
                <a:srgbClr val="ffffff"/>
              </a:solidFill>
              <a:effectLst/>
              <a:uFillTx/>
              <a:latin typeface="Arial"/>
            </a:endParaRPr>
          </a:p>
          <a:p>
            <a:r>
              <a:rPr b="0" lang="en-US" sz="1000" strike="noStrike" u="none">
                <a:solidFill>
                  <a:srgbClr val="ffffff"/>
                </a:solidFill>
                <a:effectLst/>
                <a:uFillTx/>
                <a:latin typeface="Arial"/>
              </a:rPr>
              <a:t>. (2017). ChartSense: Interactive data extraction from chart images. CHI ’17, 6706–6717. </a:t>
            </a:r>
            <a:r>
              <a:rPr b="0" lang="en-US" sz="1000" strike="noStrike" u="sng">
                <a:solidFill>
                  <a:srgbClr val="0563c1"/>
                </a:solidFill>
                <a:effectLst/>
                <a:uFillTx/>
                <a:latin typeface="Arial"/>
                <a:hlinkClick r:id="rId3"/>
              </a:rPr>
              <a:t>https://www.microsoft.com/en-us/research/wp-content/uploads/2017/02/ChartSense-CHI2017.pdf</a:t>
            </a:r>
            <a:r>
              <a:rPr b="0" lang="en-US" sz="1000" strike="noStrike" u="none">
                <a:solidFill>
                  <a:srgbClr val="ffffff"/>
                </a:solidFill>
                <a:effectLst/>
                <a:uFillTx/>
                <a:latin typeface="Arial"/>
              </a:rPr>
              <a:t> </a:t>
            </a:r>
            <a:endParaRPr b="0" lang="en-US" sz="1000" strike="noStrike" u="none">
              <a:solidFill>
                <a:srgbClr val="ffffff"/>
              </a:solidFill>
              <a:effectLst/>
              <a:uFillTx/>
              <a:latin typeface="Arial"/>
            </a:endParaRPr>
          </a:p>
          <a:p>
            <a:endParaRPr b="0" lang="en-US" sz="1000" strike="noStrike" u="none">
              <a:solidFill>
                <a:srgbClr val="ffffff"/>
              </a:solidFill>
              <a:effectLst/>
              <a:uFillTx/>
              <a:latin typeface="Arial"/>
            </a:endParaRPr>
          </a:p>
          <a:p>
            <a:r>
              <a:rPr b="0" lang="en-US" sz="1000" strike="noStrike" u="none">
                <a:solidFill>
                  <a:srgbClr val="ffffff"/>
                </a:solidFill>
                <a:effectLst/>
                <a:uFillTx/>
                <a:latin typeface="Arial"/>
              </a:rPr>
              <a:t>4. Rowtula, V., Oota, S. R., &amp; Jawahar, C. V unavailable). </a:t>
            </a:r>
            <a:r>
              <a:rPr b="0" lang="en-US" sz="1000" strike="noStrike" u="sng">
                <a:solidFill>
                  <a:srgbClr val="0563c1"/>
                </a:solidFill>
                <a:effectLst/>
                <a:uFillTx/>
                <a:latin typeface="Arial"/>
                <a:hlinkClick r:id="rId4"/>
              </a:rPr>
              <a:t>https://cvit.iiit.ac.in/images/ConferencePapers/2019/PID6008523.pdf</a:t>
            </a:r>
            <a:r>
              <a:rPr b="0" lang="en-US" sz="1000" strike="noStrike" u="none">
                <a:solidFill>
                  <a:srgbClr val="ffffff"/>
                </a:solidFill>
                <a:effectLst/>
                <a:uFillTx/>
                <a:latin typeface="Arial"/>
              </a:rPr>
              <a:t> </a:t>
            </a:r>
            <a:endParaRPr b="0" lang="en-US" sz="1000" strike="noStrike" u="none">
              <a:solidFill>
                <a:srgbClr val="ffffff"/>
              </a:solidFill>
              <a:effectLst/>
              <a:uFillTx/>
              <a:latin typeface="Arial"/>
            </a:endParaRPr>
          </a:p>
          <a:p>
            <a:endParaRPr b="0" lang="en-US" sz="1000" strike="noStrike" u="none">
              <a:solidFill>
                <a:srgbClr val="ffffff"/>
              </a:solidFill>
              <a:effectLst/>
              <a:uFillTx/>
              <a:latin typeface="Arial"/>
            </a:endParaRPr>
          </a:p>
          <a:p>
            <a:r>
              <a:rPr b="0" lang="en-US" sz="1000" strike="noStrike" u="none">
                <a:solidFill>
                  <a:srgbClr val="ffffff"/>
                </a:solidFill>
                <a:effectLst/>
                <a:uFillTx/>
                <a:latin typeface="Arial"/>
              </a:rPr>
              <a:t>5. Huang, K.-H., Chan, H. P., Fung, Y. R., Qiu, H., Zhou, M., Joty, S., Chang, S.-F., &amp; Ji, H. (2024). From pixels to insights: A survey on automatic chart understanding in the era of large foundation models. IEEE Transactions on Knowledge and Data Engineering. </a:t>
            </a:r>
            <a:r>
              <a:rPr b="0" lang="en-US" sz="1000" strike="noStrike" u="sng">
                <a:solidFill>
                  <a:srgbClr val="0563c1"/>
                </a:solidFill>
                <a:effectLst/>
                <a:uFillTx/>
                <a:latin typeface="Arial"/>
                <a:hlinkClick r:id="rId5"/>
              </a:rPr>
              <a:t>https://arxiv.org/pdf/2403.12027v4</a:t>
            </a:r>
            <a:r>
              <a:rPr b="0" lang="en-US" sz="1000" strike="noStrike" u="none">
                <a:solidFill>
                  <a:srgbClr val="ffffff"/>
                </a:solidFill>
                <a:effectLst/>
                <a:uFillTx/>
                <a:latin typeface="Arial"/>
              </a:rPr>
              <a:t> </a:t>
            </a:r>
            <a:endParaRPr b="0" lang="en-US" sz="1000" strike="noStrike" u="none">
              <a:solidFill>
                <a:srgbClr val="ffffff"/>
              </a:solidFill>
              <a:effectLst/>
              <a:uFillTx/>
              <a:latin typeface="Arial"/>
            </a:endParaRPr>
          </a:p>
          <a:p>
            <a:endParaRPr b="0" lang="en-US" sz="1000" strike="noStrike" u="none">
              <a:solidFill>
                <a:srgbClr val="ffffff"/>
              </a:solidFill>
              <a:effectLst/>
              <a:uFillTx/>
              <a:latin typeface="Arial"/>
            </a:endParaRPr>
          </a:p>
          <a:p>
            <a:r>
              <a:rPr b="0" lang="en-US" sz="1000" strike="noStrike" u="none">
                <a:solidFill>
                  <a:srgbClr val="ffffff"/>
                </a:solidFill>
                <a:effectLst/>
                <a:uFillTx/>
                <a:latin typeface="Arial"/>
              </a:rPr>
              <a:t>6. Li, Z., et al. (2024). Improving handwritten mathematical expression recognition via integrating convolutional neural network with transformer </a:t>
            </a:r>
            <a:endParaRPr b="0" lang="en-US" sz="1000" strike="noStrike" u="none">
              <a:solidFill>
                <a:srgbClr val="ffffff"/>
              </a:solidFill>
              <a:effectLst/>
              <a:uFillTx/>
              <a:latin typeface="Arial"/>
            </a:endParaRPr>
          </a:p>
          <a:p>
            <a:r>
              <a:rPr b="0" lang="en-US" sz="1000" strike="noStrike" u="none">
                <a:solidFill>
                  <a:srgbClr val="ffffff"/>
                </a:solidFill>
                <a:effectLst/>
                <a:uFillTx/>
                <a:latin typeface="Arial"/>
              </a:rPr>
              <a:t>and diffusion-based data augmentation. IEEE Access. </a:t>
            </a:r>
            <a:r>
              <a:rPr b="0" lang="en-US" sz="1000" strike="noStrike" u="sng">
                <a:solidFill>
                  <a:srgbClr val="0563c1"/>
                </a:solidFill>
                <a:effectLst/>
                <a:uFillTx/>
                <a:latin typeface="Arial"/>
                <a:hlinkClick r:id="rId6"/>
              </a:rPr>
              <a:t>https://www.researchgate.net/publication/380548640_Improving_Handwritten_Mathematical_Expression_Recognition_via_Integrating_Convolutional_Neural_Network_with_Transformer_and_Diffusion-Based_Data_Augmentation</a:t>
            </a:r>
            <a:r>
              <a:rPr b="0" lang="en-US" sz="1000" strike="noStrike" u="none">
                <a:solidFill>
                  <a:srgbClr val="ffffff"/>
                </a:solidFill>
                <a:effectLst/>
                <a:uFillTx/>
                <a:latin typeface="Arial"/>
              </a:rPr>
              <a:t> </a:t>
            </a:r>
            <a:endParaRPr b="0" lang="en-US" sz="1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Google Shape;188;p 2"/>
          <p:cNvSpPr/>
          <p:nvPr/>
        </p:nvSpPr>
        <p:spPr>
          <a:xfrm>
            <a:off x="134316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a:lnSpc>
                <a:spcPct val="100000"/>
              </a:lnSpc>
            </a:pPr>
            <a:endParaRPr b="0" lang="fr-FR" sz="1800" strike="noStrike" u="none">
              <a:solidFill>
                <a:schemeClr val="dk1"/>
              </a:solidFill>
              <a:effectLst/>
              <a:uFillTx/>
              <a:latin typeface="Arial"/>
            </a:endParaRPr>
          </a:p>
        </p:txBody>
      </p:sp>
      <p:sp>
        <p:nvSpPr>
          <p:cNvPr id="141" name="Google Shape;189;p 3"/>
          <p:cNvSpPr/>
          <p:nvPr/>
        </p:nvSpPr>
        <p:spPr>
          <a:xfrm>
            <a:off x="11448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a:lnSpc>
                <a:spcPct val="100000"/>
              </a:lnSpc>
            </a:pPr>
            <a:endParaRPr b="0" lang="fr-FR" sz="1800" strike="noStrike" u="none">
              <a:solidFill>
                <a:schemeClr val="dk1"/>
              </a:solidFill>
              <a:effectLst/>
              <a:uFillTx/>
              <a:latin typeface="Arial"/>
            </a:endParaRPr>
          </a:p>
        </p:txBody>
      </p:sp>
      <p:sp>
        <p:nvSpPr>
          <p:cNvPr id="142" name="Google Shape;190;p 3"/>
          <p:cNvSpPr/>
          <p:nvPr/>
        </p:nvSpPr>
        <p:spPr>
          <a:xfrm>
            <a:off x="780084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a:lnSpc>
                <a:spcPct val="100000"/>
              </a:lnSpc>
            </a:pPr>
            <a:endParaRPr b="0" lang="fr-FR" sz="1800" strike="noStrike" u="none">
              <a:solidFill>
                <a:schemeClr val="dk1"/>
              </a:solidFill>
              <a:effectLst/>
              <a:uFillTx/>
              <a:latin typeface="Arial"/>
            </a:endParaRPr>
          </a:p>
        </p:txBody>
      </p:sp>
      <p:sp>
        <p:nvSpPr>
          <p:cNvPr id="143" name="PlaceHolder 1"/>
          <p:cNvSpPr>
            <a:spLocks noGrp="1"/>
          </p:cNvSpPr>
          <p:nvPr>
            <p:ph type="title"/>
          </p:nvPr>
        </p:nvSpPr>
        <p:spPr>
          <a:xfrm>
            <a:off x="723960" y="1857240"/>
            <a:ext cx="4131720" cy="1569600"/>
          </a:xfrm>
          <a:prstGeom prst="rect">
            <a:avLst/>
          </a:prstGeom>
          <a:noFill/>
          <a:ln w="0">
            <a:noFill/>
          </a:ln>
        </p:spPr>
        <p:txBody>
          <a:bodyPr lIns="91440" rIns="91440" tIns="91440" bIns="91440" anchor="t">
            <a:normAutofit fontScale="77500" lnSpcReduction="19999"/>
          </a:bodyPr>
          <a:p>
            <a:pPr indent="0">
              <a:lnSpc>
                <a:spcPct val="100000"/>
              </a:lnSpc>
              <a:buNone/>
              <a:tabLst>
                <a:tab algn="l" pos="0"/>
              </a:tabLst>
            </a:pPr>
            <a:r>
              <a:rPr b="0" lang="en-US" sz="4500" strike="noStrike" u="none">
                <a:solidFill>
                  <a:schemeClr val="lt1"/>
                </a:solidFill>
                <a:effectLst/>
                <a:uFillTx/>
                <a:latin typeface="Inter Medium"/>
                <a:ea typeface="Inter Medium"/>
              </a:rPr>
              <a:t>Technical Approach and Planning</a:t>
            </a:r>
            <a:endParaRPr b="0" lang="en-US" sz="4500" strike="noStrike" u="none">
              <a:solidFill>
                <a:srgbClr val="000000"/>
              </a:solidFill>
              <a:effectLst/>
              <a:uFillTx/>
              <a:latin typeface="Arial"/>
            </a:endParaRPr>
          </a:p>
        </p:txBody>
      </p:sp>
      <p:sp>
        <p:nvSpPr>
          <p:cNvPr id="144" name="PlaceHolder 2"/>
          <p:cNvSpPr>
            <a:spLocks noGrp="1"/>
          </p:cNvSpPr>
          <p:nvPr>
            <p:ph type="title"/>
          </p:nvPr>
        </p:nvSpPr>
        <p:spPr>
          <a:xfrm>
            <a:off x="723960" y="981000"/>
            <a:ext cx="1236240" cy="874080"/>
          </a:xfrm>
          <a:prstGeom prst="rect">
            <a:avLst/>
          </a:prstGeom>
          <a:noFill/>
          <a:ln w="0">
            <a:noFill/>
          </a:ln>
        </p:spPr>
        <p:txBody>
          <a:bodyPr lIns="91440" rIns="91440" tIns="91440" bIns="91440" anchor="b">
            <a:normAutofit/>
          </a:bodyPr>
          <a:p>
            <a:pPr indent="0">
              <a:lnSpc>
                <a:spcPct val="100000"/>
              </a:lnSpc>
              <a:buNone/>
              <a:tabLst>
                <a:tab algn="l" pos="0"/>
              </a:tabLst>
            </a:pPr>
            <a:r>
              <a:rPr b="0" lang="en-US" sz="4500" strike="noStrike" u="none">
                <a:solidFill>
                  <a:schemeClr val="lt1"/>
                </a:solidFill>
                <a:effectLst/>
                <a:uFillTx/>
                <a:latin typeface="Calibri"/>
                <a:ea typeface="Inter Medium"/>
              </a:rPr>
              <a:t>02</a:t>
            </a:r>
            <a:endParaRPr b="0" lang="en-US" sz="45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Google Shape;180;p31"/>
          <p:cNvSpPr/>
          <p:nvPr/>
        </p:nvSpPr>
        <p:spPr>
          <a:xfrm>
            <a:off x="1600200" y="18327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46" name="PlaceHolder 1"/>
          <p:cNvSpPr>
            <a:spLocks noGrp="1"/>
          </p:cNvSpPr>
          <p:nvPr>
            <p:ph type="title"/>
          </p:nvPr>
        </p:nvSpPr>
        <p:spPr>
          <a:xfrm>
            <a:off x="714240" y="447840"/>
            <a:ext cx="3674520" cy="569520"/>
          </a:xfrm>
          <a:prstGeom prst="rect">
            <a:avLst/>
          </a:prstGeom>
          <a:noFill/>
          <a:ln w="0">
            <a:noFill/>
          </a:ln>
        </p:spPr>
        <p:txBody>
          <a:bodyPr lIns="91440" rIns="91440" tIns="91440" bIns="91440" anchor="t">
            <a:normAutofit fontScale="62500" lnSpcReduction="19999"/>
          </a:bodyPr>
          <a:p>
            <a:pPr indent="0">
              <a:lnSpc>
                <a:spcPct val="100000"/>
              </a:lnSpc>
              <a:buNone/>
              <a:tabLst>
                <a:tab algn="l" pos="0"/>
              </a:tabLst>
            </a:pPr>
            <a:r>
              <a:rPr b="0" lang="en-US" sz="2600" strike="noStrike" u="none">
                <a:solidFill>
                  <a:schemeClr val="dk1"/>
                </a:solidFill>
                <a:effectLst/>
                <a:uFillTx/>
                <a:latin typeface="Inter Medium"/>
                <a:ea typeface="Inter Medium"/>
              </a:rPr>
              <a:t>Overview of FieldChartOCR Solution</a:t>
            </a:r>
            <a:endParaRPr b="0" lang="en-US" sz="2600" strike="noStrike" u="none">
              <a:solidFill>
                <a:srgbClr val="ffffff"/>
              </a:solidFill>
              <a:effectLst/>
              <a:uFillTx/>
              <a:latin typeface="Arial"/>
            </a:endParaRPr>
          </a:p>
        </p:txBody>
      </p:sp>
      <p:sp>
        <p:nvSpPr>
          <p:cNvPr id="147" name="PlaceHolder 2"/>
          <p:cNvSpPr>
            <a:spLocks noGrp="1"/>
          </p:cNvSpPr>
          <p:nvPr>
            <p:ph type="subTitle"/>
          </p:nvPr>
        </p:nvSpPr>
        <p:spPr>
          <a:xfrm>
            <a:off x="485640" y="770400"/>
            <a:ext cx="8199720" cy="912960"/>
          </a:xfrm>
          <a:prstGeom prst="rect">
            <a:avLst/>
          </a:prstGeom>
          <a:noFill/>
          <a:ln w="0">
            <a:noFill/>
          </a:ln>
        </p:spPr>
        <p:txBody>
          <a:bodyPr lIns="91440" rIns="91440" tIns="91440" bIns="91440" anchor="t">
            <a:normAutofit fontScale="77500" lnSpcReduction="19999"/>
          </a:bodyPr>
          <a:p>
            <a:pPr indent="0">
              <a:lnSpc>
                <a:spcPct val="150000"/>
              </a:lnSpc>
              <a:buNone/>
              <a:tabLst>
                <a:tab algn="l" pos="0"/>
              </a:tabLst>
            </a:pPr>
            <a:r>
              <a:rPr b="0" lang="en-US" sz="1200" strike="noStrike" u="none">
                <a:solidFill>
                  <a:schemeClr val="dk1"/>
                </a:solidFill>
                <a:effectLst/>
                <a:uFillTx/>
                <a:latin typeface="Roboto"/>
                <a:ea typeface="Roboto"/>
              </a:rPr>
              <a:t>FieldChartOCR employs a modular approach combining preprocessing, classification, and detection models. It will integrate OCR tailored for handwriting, alongside semantic assembly modules that reconstruct charts and tables accurately. I aim to automate the extraction pipeline, significantly reducing manual effort while maintaining high accuracy in digitizing complex handwritten visual data.</a:t>
            </a:r>
            <a:endParaRPr b="0" lang="en-US" sz="1200" strike="noStrike" u="none">
              <a:solidFill>
                <a:srgbClr val="ffffff"/>
              </a:solidFill>
              <a:effectLst/>
              <a:uFillTx/>
              <a:latin typeface="Arial"/>
            </a:endParaRPr>
          </a:p>
        </p:txBody>
      </p:sp>
      <p:sp>
        <p:nvSpPr>
          <p:cNvPr id="148" name=""/>
          <p:cNvSpPr/>
          <p:nvPr/>
        </p:nvSpPr>
        <p:spPr>
          <a:xfrm>
            <a:off x="2286000" y="3333240"/>
            <a:ext cx="1598760" cy="1370160"/>
          </a:xfrm>
          <a:prstGeom prst="flowChartMultidocument">
            <a:avLst/>
          </a:prstGeom>
          <a:solidFill>
            <a:srgbClr val="81aca6"/>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Comma Separated Lists with tabulated data</a:t>
            </a:r>
            <a:endParaRPr b="0" lang="en-US" sz="1200" strike="noStrike" u="none">
              <a:solidFill>
                <a:srgbClr val="000000"/>
              </a:solidFill>
              <a:effectLst/>
              <a:uFillTx/>
              <a:latin typeface="Arial"/>
            </a:endParaRPr>
          </a:p>
        </p:txBody>
      </p:sp>
      <p:sp>
        <p:nvSpPr>
          <p:cNvPr id="149" name=""/>
          <p:cNvSpPr/>
          <p:nvPr/>
        </p:nvSpPr>
        <p:spPr>
          <a:xfrm>
            <a:off x="228600" y="1833120"/>
            <a:ext cx="4113360" cy="2741760"/>
          </a:xfrm>
          <a:prstGeom prst="bracePair">
            <a:avLst>
              <a:gd name="adj" fmla="val 8333"/>
            </a:avLst>
          </a:prstGeom>
          <a:noFill/>
          <a:ln w="0">
            <a:solidFill>
              <a:srgbClr val="000000"/>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150" name=""/>
          <p:cNvSpPr/>
          <p:nvPr/>
        </p:nvSpPr>
        <p:spPr>
          <a:xfrm>
            <a:off x="4343400" y="1828800"/>
            <a:ext cx="912960" cy="912960"/>
          </a:xfrm>
          <a:custGeom>
            <a:avLst/>
            <a:gdLst>
              <a:gd name="textAreaLeft" fmla="*/ 0 w 912960"/>
              <a:gd name="textAreaRight" fmla="*/ 914400 w 912960"/>
              <a:gd name="textAreaTop" fmla="*/ 0 h 912960"/>
              <a:gd name="textAreaBottom" fmla="*/ 914400 h 912960"/>
            </a:gdLst>
            <a:ahLst/>
            <a:cxnLst/>
            <a:rect l="textAreaLeft" t="textAreaTop" r="textAreaRight" b="textAreaBottom"/>
            <a:pathLst>
              <a:path w="142" h="147">
                <a:moveTo>
                  <a:pt x="98" y="21"/>
                </a:moveTo>
                <a:cubicBezTo>
                  <a:pt x="64" y="21"/>
                  <a:pt x="36" y="50"/>
                  <a:pt x="36" y="84"/>
                </a:cubicBezTo>
                <a:cubicBezTo>
                  <a:pt x="36" y="102"/>
                  <a:pt x="22" y="116"/>
                  <a:pt x="4" y="116"/>
                </a:cubicBezTo>
                <a:cubicBezTo>
                  <a:pt x="0" y="116"/>
                  <a:pt x="0" y="116"/>
                  <a:pt x="0" y="116"/>
                </a:cubicBezTo>
                <a:cubicBezTo>
                  <a:pt x="0" y="147"/>
                  <a:pt x="0" y="147"/>
                  <a:pt x="0" y="147"/>
                </a:cubicBezTo>
                <a:cubicBezTo>
                  <a:pt x="4" y="147"/>
                  <a:pt x="4" y="147"/>
                  <a:pt x="4" y="147"/>
                </a:cubicBezTo>
                <a:cubicBezTo>
                  <a:pt x="39" y="147"/>
                  <a:pt x="67" y="119"/>
                  <a:pt x="67" y="84"/>
                </a:cubicBezTo>
                <a:cubicBezTo>
                  <a:pt x="67" y="67"/>
                  <a:pt x="81" y="53"/>
                  <a:pt x="98" y="53"/>
                </a:cubicBezTo>
                <a:cubicBezTo>
                  <a:pt x="103" y="53"/>
                  <a:pt x="103" y="53"/>
                  <a:pt x="103" y="53"/>
                </a:cubicBezTo>
                <a:cubicBezTo>
                  <a:pt x="103" y="73"/>
                  <a:pt x="103" y="73"/>
                  <a:pt x="103" y="73"/>
                </a:cubicBezTo>
                <a:cubicBezTo>
                  <a:pt x="142" y="37"/>
                  <a:pt x="142" y="37"/>
                  <a:pt x="142" y="37"/>
                </a:cubicBezTo>
                <a:cubicBezTo>
                  <a:pt x="103" y="0"/>
                  <a:pt x="103" y="0"/>
                  <a:pt x="103" y="0"/>
                </a:cubicBezTo>
                <a:cubicBezTo>
                  <a:pt x="103" y="21"/>
                  <a:pt x="103" y="21"/>
                  <a:pt x="103" y="21"/>
                </a:cubicBezTo>
                <a:lnTo>
                  <a:pt x="98" y="21"/>
                </a:lnTo>
                <a:close/>
              </a:path>
            </a:pathLst>
          </a:custGeom>
          <a:solidFill>
            <a:srgbClr val="666666"/>
          </a:solidFill>
          <a:ln w="0">
            <a:solidFill>
              <a:srgbClr val="000000"/>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151" name=""/>
          <p:cNvSpPr/>
          <p:nvPr/>
        </p:nvSpPr>
        <p:spPr>
          <a:xfrm>
            <a:off x="5715000" y="1600200"/>
            <a:ext cx="2401560" cy="697680"/>
          </a:xfrm>
          <a:prstGeom prst="flowChartManualOperation">
            <a:avLst/>
          </a:prstGeom>
          <a:solidFill>
            <a:srgbClr val="780373"/>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Photo Normalization</a:t>
            </a:r>
            <a:endParaRPr b="0" lang="en-US" sz="1400" strike="noStrike" u="none">
              <a:solidFill>
                <a:srgbClr val="ffffff"/>
              </a:solidFill>
              <a:effectLst/>
              <a:uFillTx/>
              <a:latin typeface="Arial"/>
            </a:endParaRPr>
          </a:p>
        </p:txBody>
      </p:sp>
      <p:sp>
        <p:nvSpPr>
          <p:cNvPr id="152" name=""/>
          <p:cNvSpPr/>
          <p:nvPr/>
        </p:nvSpPr>
        <p:spPr>
          <a:xfrm>
            <a:off x="5715000" y="2206800"/>
            <a:ext cx="2401560" cy="697680"/>
          </a:xfrm>
          <a:prstGeom prst="flowChartManualOperation">
            <a:avLst/>
          </a:prstGeom>
          <a:solidFill>
            <a:srgbClr val="8d1d75"/>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Chart Type Classification</a:t>
            </a:r>
            <a:endParaRPr b="0" lang="en-US" sz="1400" strike="noStrike" u="none">
              <a:solidFill>
                <a:srgbClr val="ffffff"/>
              </a:solidFill>
              <a:effectLst/>
              <a:uFillTx/>
              <a:latin typeface="Arial"/>
            </a:endParaRPr>
          </a:p>
        </p:txBody>
      </p:sp>
      <p:sp>
        <p:nvSpPr>
          <p:cNvPr id="153" name=""/>
          <p:cNvSpPr/>
          <p:nvPr/>
        </p:nvSpPr>
        <p:spPr>
          <a:xfrm>
            <a:off x="5715000" y="2841480"/>
            <a:ext cx="2401560" cy="697680"/>
          </a:xfrm>
          <a:prstGeom prst="flowChartManualOperation">
            <a:avLst/>
          </a:prstGeom>
          <a:solidFill>
            <a:srgbClr val="a1467e"/>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OCR</a:t>
            </a:r>
            <a:endParaRPr b="0" lang="en-US" sz="1400" strike="noStrike" u="none">
              <a:solidFill>
                <a:srgbClr val="ffffff"/>
              </a:solidFill>
              <a:effectLst/>
              <a:uFillTx/>
              <a:latin typeface="Arial"/>
            </a:endParaRPr>
          </a:p>
        </p:txBody>
      </p:sp>
      <p:sp>
        <p:nvSpPr>
          <p:cNvPr id="154" name=""/>
          <p:cNvSpPr/>
          <p:nvPr/>
        </p:nvSpPr>
        <p:spPr>
          <a:xfrm>
            <a:off x="5715000" y="3464640"/>
            <a:ext cx="2401560" cy="697680"/>
          </a:xfrm>
          <a:prstGeom prst="flowChartManualOperation">
            <a:avLst/>
          </a:prstGeom>
          <a:solidFill>
            <a:srgbClr val="bf819e"/>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Element Recognition</a:t>
            </a:r>
            <a:endParaRPr b="0" lang="en-US" sz="1400" strike="noStrike" u="none">
              <a:solidFill>
                <a:srgbClr val="ffffff"/>
              </a:solidFill>
              <a:effectLst/>
              <a:uFillTx/>
              <a:latin typeface="Arial"/>
            </a:endParaRPr>
          </a:p>
        </p:txBody>
      </p:sp>
      <p:sp>
        <p:nvSpPr>
          <p:cNvPr id="155" name=""/>
          <p:cNvSpPr/>
          <p:nvPr/>
        </p:nvSpPr>
        <p:spPr>
          <a:xfrm>
            <a:off x="2286000" y="1946520"/>
            <a:ext cx="1598760" cy="1370160"/>
          </a:xfrm>
          <a:prstGeom prst="flowChartMultidocument">
            <a:avLst/>
          </a:prstGeom>
          <a:solidFill>
            <a:srgbClr val="729fcf"/>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Corresponding Digital Charts</a:t>
            </a:r>
            <a:endParaRPr b="0" lang="en-US" sz="1200" strike="noStrike" u="none">
              <a:solidFill>
                <a:srgbClr val="000000"/>
              </a:solidFill>
              <a:effectLst/>
              <a:uFillTx/>
              <a:latin typeface="Arial"/>
            </a:endParaRPr>
          </a:p>
        </p:txBody>
      </p:sp>
      <p:sp>
        <p:nvSpPr>
          <p:cNvPr id="156" name=""/>
          <p:cNvSpPr/>
          <p:nvPr/>
        </p:nvSpPr>
        <p:spPr>
          <a:xfrm>
            <a:off x="649800" y="1946520"/>
            <a:ext cx="1598760" cy="1370160"/>
          </a:xfrm>
          <a:prstGeom prst="flowChartMultidocument">
            <a:avLst/>
          </a:prstGeom>
          <a:solidFill>
            <a:srgbClr val="8e86ae"/>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ffffff"/>
                </a:solidFill>
                <a:effectLst/>
                <a:uFillTx/>
                <a:latin typeface="Arial"/>
              </a:rPr>
              <a:t>Camera Images</a:t>
            </a:r>
            <a:endParaRPr b="0" lang="en-US" sz="1200" strike="noStrike" u="none">
              <a:solidFill>
                <a:srgbClr val="ffffff"/>
              </a:solidFill>
              <a:effectLst/>
              <a:uFillTx/>
              <a:latin typeface="Arial"/>
            </a:endParaRPr>
          </a:p>
        </p:txBody>
      </p:sp>
      <p:sp>
        <p:nvSpPr>
          <p:cNvPr id="157" name=""/>
          <p:cNvSpPr/>
          <p:nvPr/>
        </p:nvSpPr>
        <p:spPr>
          <a:xfrm>
            <a:off x="979560" y="1600200"/>
            <a:ext cx="99720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Training</a:t>
            </a:r>
            <a:endParaRPr b="0" lang="en-US" sz="1800" strike="noStrike" u="none">
              <a:solidFill>
                <a:srgbClr val="ffffff"/>
              </a:solidFill>
              <a:effectLst/>
              <a:uFillTx/>
              <a:latin typeface="Arial"/>
            </a:endParaRPr>
          </a:p>
        </p:txBody>
      </p:sp>
      <p:sp>
        <p:nvSpPr>
          <p:cNvPr id="158" name=""/>
          <p:cNvSpPr/>
          <p:nvPr/>
        </p:nvSpPr>
        <p:spPr>
          <a:xfrm>
            <a:off x="2531160" y="1600200"/>
            <a:ext cx="116676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Validation</a:t>
            </a:r>
            <a:endParaRPr b="0" lang="en-US" sz="1800" strike="noStrike" u="none">
              <a:solidFill>
                <a:srgbClr val="ffffff"/>
              </a:solidFill>
              <a:effectLst/>
              <a:uFillTx/>
              <a:latin typeface="Arial"/>
            </a:endParaRPr>
          </a:p>
        </p:txBody>
      </p:sp>
      <p:sp>
        <p:nvSpPr>
          <p:cNvPr id="159" name=""/>
          <p:cNvSpPr/>
          <p:nvPr/>
        </p:nvSpPr>
        <p:spPr>
          <a:xfrm>
            <a:off x="5715000" y="4101480"/>
            <a:ext cx="2401560" cy="697680"/>
          </a:xfrm>
          <a:prstGeom prst="flowChartManualOperation">
            <a:avLst/>
          </a:prstGeom>
          <a:solidFill>
            <a:srgbClr val="fad8e5"/>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000000"/>
                </a:solidFill>
                <a:effectLst/>
                <a:uFillTx/>
                <a:latin typeface="Arial"/>
              </a:rPr>
              <a:t>Information Extraction</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70000" lnSpcReduction="19999"/>
          </a:bodyPr>
          <a:p>
            <a:pPr indent="0">
              <a:lnSpc>
                <a:spcPct val="100000"/>
              </a:lnSpc>
              <a:buNone/>
              <a:tabLst>
                <a:tab algn="l" pos="0"/>
              </a:tabLst>
            </a:pPr>
            <a:r>
              <a:rPr b="0" lang="en-US" sz="4000" strike="noStrike" u="none">
                <a:solidFill>
                  <a:schemeClr val="dk1"/>
                </a:solidFill>
                <a:effectLst/>
                <a:uFillTx/>
                <a:latin typeface="Inter Medium"/>
                <a:ea typeface="Inter Medium"/>
              </a:rPr>
              <a:t>System Architecture and Processing Pipeline</a:t>
            </a:r>
            <a:endParaRPr b="0" lang="en-US" sz="4000" strike="noStrike" u="none">
              <a:solidFill>
                <a:srgbClr val="ffffff"/>
              </a:solidFill>
              <a:effectLst/>
              <a:uFillTx/>
              <a:latin typeface="Arial"/>
            </a:endParaRPr>
          </a:p>
        </p:txBody>
      </p:sp>
      <p:sp>
        <p:nvSpPr>
          <p:cNvPr id="161" name="PlaceHolder 2"/>
          <p:cNvSpPr>
            <a:spLocks noGrp="1"/>
          </p:cNvSpPr>
          <p:nvPr>
            <p:ph/>
          </p:nvPr>
        </p:nvSpPr>
        <p:spPr>
          <a:xfrm>
            <a:off x="714960" y="1485000"/>
            <a:ext cx="3398400" cy="2865960"/>
          </a:xfrm>
          <a:prstGeom prst="rect">
            <a:avLst/>
          </a:prstGeom>
          <a:noFill/>
          <a:ln w="0">
            <a:noFill/>
          </a:ln>
        </p:spPr>
        <p:txBody>
          <a:bodyPr lIns="91440" rIns="91440" tIns="91440" bIns="91440" anchor="t">
            <a:normAutofit fontScale="92500" lnSpcReduction="9999"/>
          </a:bodyPr>
          <a:p>
            <a:pPr indent="0">
              <a:lnSpc>
                <a:spcPct val="150000"/>
              </a:lnSpc>
              <a:buNone/>
              <a:tabLst>
                <a:tab algn="l" pos="0"/>
              </a:tabLst>
            </a:pPr>
            <a:r>
              <a:rPr b="0" lang="en-US" sz="1200" strike="noStrike" u="none">
                <a:solidFill>
                  <a:schemeClr val="dk1"/>
                </a:solidFill>
                <a:effectLst/>
                <a:uFillTx/>
                <a:latin typeface="Roboto"/>
                <a:ea typeface="Roboto"/>
              </a:rPr>
              <a:t>The pipeline consists of four key stages:</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1. preprocessing to enhance image quality;</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2. classification to identify chart types;</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3. detection and OCR to extract handwritten text and graphical elements; and</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4. semantic assembly to organize extracted data into structured formats.</a:t>
            </a:r>
            <a:endParaRPr b="0" lang="en-US" sz="1200" strike="noStrike" u="none">
              <a:solidFill>
                <a:srgbClr val="ffffff"/>
              </a:solidFill>
              <a:effectLst/>
              <a:uFillTx/>
              <a:latin typeface="Arial"/>
            </a:endParaRPr>
          </a:p>
          <a:p>
            <a:pPr indent="0">
              <a:lnSpc>
                <a:spcPct val="150000"/>
              </a:lnSpc>
              <a:buNone/>
              <a:tabLst>
                <a:tab algn="l" pos="0"/>
              </a:tabLst>
            </a:pP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Each stage leverages machine learning models for the specific purposeses</a:t>
            </a:r>
            <a:endParaRPr b="0" lang="en-US" sz="1200" strike="noStrike" u="none">
              <a:solidFill>
                <a:srgbClr val="ffffff"/>
              </a:solidFill>
              <a:effectLst/>
              <a:uFillTx/>
              <a:latin typeface="Arial"/>
            </a:endParaRPr>
          </a:p>
        </p:txBody>
      </p:sp>
      <p:sp>
        <p:nvSpPr>
          <p:cNvPr id="162" name="Google Shape;200;p33"/>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63" name="Google Shape;201;p33"/>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64" name="Google Shape;202;p33"/>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65" name=""/>
          <p:cNvSpPr/>
          <p:nvPr/>
        </p:nvSpPr>
        <p:spPr>
          <a:xfrm>
            <a:off x="5029200" y="1485000"/>
            <a:ext cx="2401560" cy="697680"/>
          </a:xfrm>
          <a:prstGeom prst="flowChartManualOperation">
            <a:avLst/>
          </a:prstGeom>
          <a:solidFill>
            <a:srgbClr val="780373"/>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Photo Normalization</a:t>
            </a:r>
            <a:endParaRPr b="0" lang="en-US" sz="1400" strike="noStrike" u="none">
              <a:solidFill>
                <a:srgbClr val="ffffff"/>
              </a:solidFill>
              <a:effectLst/>
              <a:uFillTx/>
              <a:latin typeface="Arial"/>
            </a:endParaRPr>
          </a:p>
        </p:txBody>
      </p:sp>
      <p:sp>
        <p:nvSpPr>
          <p:cNvPr id="166" name=""/>
          <p:cNvSpPr/>
          <p:nvPr/>
        </p:nvSpPr>
        <p:spPr>
          <a:xfrm>
            <a:off x="5029200" y="2091600"/>
            <a:ext cx="2401560" cy="697680"/>
          </a:xfrm>
          <a:prstGeom prst="flowChartManualOperation">
            <a:avLst/>
          </a:prstGeom>
          <a:solidFill>
            <a:srgbClr val="8d1d75"/>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Chart Type Classification</a:t>
            </a:r>
            <a:endParaRPr b="0" lang="en-US" sz="1400" strike="noStrike" u="none">
              <a:solidFill>
                <a:srgbClr val="ffffff"/>
              </a:solidFill>
              <a:effectLst/>
              <a:uFillTx/>
              <a:latin typeface="Arial"/>
            </a:endParaRPr>
          </a:p>
        </p:txBody>
      </p:sp>
      <p:sp>
        <p:nvSpPr>
          <p:cNvPr id="167" name=""/>
          <p:cNvSpPr/>
          <p:nvPr/>
        </p:nvSpPr>
        <p:spPr>
          <a:xfrm>
            <a:off x="5029200" y="2726280"/>
            <a:ext cx="2401560" cy="697680"/>
          </a:xfrm>
          <a:prstGeom prst="flowChartManualOperation">
            <a:avLst/>
          </a:prstGeom>
          <a:solidFill>
            <a:srgbClr val="a1467e"/>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OCR</a:t>
            </a:r>
            <a:endParaRPr b="0" lang="en-US" sz="1400" strike="noStrike" u="none">
              <a:solidFill>
                <a:srgbClr val="ffffff"/>
              </a:solidFill>
              <a:effectLst/>
              <a:uFillTx/>
              <a:latin typeface="Arial"/>
            </a:endParaRPr>
          </a:p>
        </p:txBody>
      </p:sp>
      <p:sp>
        <p:nvSpPr>
          <p:cNvPr id="168" name=""/>
          <p:cNvSpPr/>
          <p:nvPr/>
        </p:nvSpPr>
        <p:spPr>
          <a:xfrm>
            <a:off x="5029200" y="3349440"/>
            <a:ext cx="2401560" cy="697680"/>
          </a:xfrm>
          <a:prstGeom prst="flowChartManualOperation">
            <a:avLst/>
          </a:prstGeom>
          <a:solidFill>
            <a:srgbClr val="bf819e"/>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ffffff"/>
                </a:solidFill>
                <a:effectLst/>
                <a:uFillTx/>
                <a:latin typeface="Arial"/>
              </a:rPr>
              <a:t>Element Recognition</a:t>
            </a:r>
            <a:endParaRPr b="0" lang="en-US" sz="1400" strike="noStrike" u="none">
              <a:solidFill>
                <a:srgbClr val="ffffff"/>
              </a:solidFill>
              <a:effectLst/>
              <a:uFillTx/>
              <a:latin typeface="Arial"/>
            </a:endParaRPr>
          </a:p>
        </p:txBody>
      </p:sp>
      <p:sp>
        <p:nvSpPr>
          <p:cNvPr id="169" name=""/>
          <p:cNvSpPr/>
          <p:nvPr/>
        </p:nvSpPr>
        <p:spPr>
          <a:xfrm>
            <a:off x="5029200" y="3986280"/>
            <a:ext cx="2401560" cy="697680"/>
          </a:xfrm>
          <a:prstGeom prst="flowChartManualOperation">
            <a:avLst/>
          </a:prstGeom>
          <a:solidFill>
            <a:srgbClr val="fad8e5"/>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400" strike="noStrike" u="none">
                <a:solidFill>
                  <a:srgbClr val="000000"/>
                </a:solidFill>
                <a:effectLst/>
                <a:uFillTx/>
                <a:latin typeface="Arial"/>
              </a:rPr>
              <a:t>Information Extraction</a:t>
            </a:r>
            <a:endParaRPr b="0" lang="en-US"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Data Sources</a:t>
            </a:r>
            <a:endParaRPr b="0" lang="en-US" sz="4000" strike="noStrike" u="none">
              <a:solidFill>
                <a:srgbClr val="ffffff"/>
              </a:solidFill>
              <a:effectLst/>
              <a:uFillTx/>
              <a:latin typeface="Arial"/>
            </a:endParaRPr>
          </a:p>
        </p:txBody>
      </p:sp>
      <p:sp>
        <p:nvSpPr>
          <p:cNvPr id="171" name="PlaceHolder 2"/>
          <p:cNvSpPr>
            <a:spLocks noGrp="1"/>
          </p:cNvSpPr>
          <p:nvPr>
            <p:ph/>
          </p:nvPr>
        </p:nvSpPr>
        <p:spPr>
          <a:xfrm>
            <a:off x="4572000" y="1600200"/>
            <a:ext cx="3855600" cy="27507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Data sources include annotated datasets of handwritten charts and synthetic data generated to augment training diversity. Success will be measured using classification F1 scores, detection accuracy, Character Error Rate (CER) for OCR, and runtime performance. These metrics will guide iterative improvements, ensuring the system meets practical usability and reliability standards.</a:t>
            </a:r>
            <a:endParaRPr b="0" lang="en-US" sz="1200" strike="noStrike" u="none">
              <a:solidFill>
                <a:srgbClr val="ffffff"/>
              </a:solidFill>
              <a:effectLst/>
              <a:uFillTx/>
              <a:latin typeface="Arial"/>
            </a:endParaRPr>
          </a:p>
        </p:txBody>
      </p:sp>
      <p:sp>
        <p:nvSpPr>
          <p:cNvPr id="172" name="Google Shape;200;p33"/>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73" name="Google Shape;201;p33"/>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74" name="Google Shape;202;p33"/>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75" name="Google Shape;180;p 1"/>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76" name=""/>
          <p:cNvSpPr/>
          <p:nvPr/>
        </p:nvSpPr>
        <p:spPr>
          <a:xfrm>
            <a:off x="2286360" y="3331440"/>
            <a:ext cx="1598760" cy="1370160"/>
          </a:xfrm>
          <a:prstGeom prst="flowChartMultidocument">
            <a:avLst/>
          </a:prstGeom>
          <a:solidFill>
            <a:srgbClr val="81aca6"/>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Comma Separated Lists with tabulated data</a:t>
            </a:r>
            <a:endParaRPr b="0" lang="en-US" sz="1200" strike="noStrike" u="none">
              <a:solidFill>
                <a:srgbClr val="000000"/>
              </a:solidFill>
              <a:effectLst/>
              <a:uFillTx/>
              <a:latin typeface="Arial"/>
            </a:endParaRPr>
          </a:p>
        </p:txBody>
      </p:sp>
      <p:sp>
        <p:nvSpPr>
          <p:cNvPr id="177" name=""/>
          <p:cNvSpPr/>
          <p:nvPr/>
        </p:nvSpPr>
        <p:spPr>
          <a:xfrm>
            <a:off x="228960" y="1831320"/>
            <a:ext cx="4113360" cy="2741760"/>
          </a:xfrm>
          <a:prstGeom prst="bracePair">
            <a:avLst>
              <a:gd name="adj" fmla="val 8333"/>
            </a:avLst>
          </a:prstGeom>
          <a:noFill/>
          <a:ln w="0">
            <a:solidFill>
              <a:srgbClr val="000000"/>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178" name=""/>
          <p:cNvSpPr/>
          <p:nvPr/>
        </p:nvSpPr>
        <p:spPr>
          <a:xfrm>
            <a:off x="2286360" y="1944720"/>
            <a:ext cx="1598760" cy="1370160"/>
          </a:xfrm>
          <a:prstGeom prst="flowChartMultidocument">
            <a:avLst/>
          </a:prstGeom>
          <a:solidFill>
            <a:srgbClr val="729fcf"/>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Corresponding Digital Charts</a:t>
            </a:r>
            <a:endParaRPr b="0" lang="en-US" sz="1200" strike="noStrike" u="none">
              <a:solidFill>
                <a:srgbClr val="000000"/>
              </a:solidFill>
              <a:effectLst/>
              <a:uFillTx/>
              <a:latin typeface="Arial"/>
            </a:endParaRPr>
          </a:p>
        </p:txBody>
      </p:sp>
      <p:sp>
        <p:nvSpPr>
          <p:cNvPr id="179" name=""/>
          <p:cNvSpPr/>
          <p:nvPr/>
        </p:nvSpPr>
        <p:spPr>
          <a:xfrm>
            <a:off x="650160" y="1944720"/>
            <a:ext cx="1598760" cy="1370160"/>
          </a:xfrm>
          <a:prstGeom prst="flowChartMultidocument">
            <a:avLst/>
          </a:prstGeom>
          <a:solidFill>
            <a:srgbClr val="8e86ae"/>
          </a:solidFill>
          <a:ln w="0">
            <a:solidFill>
              <a:srgbClr val="000000"/>
            </a:solidFill>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ffffff"/>
                </a:solidFill>
                <a:effectLst/>
                <a:uFillTx/>
                <a:latin typeface="Arial"/>
              </a:rPr>
              <a:t>Camera Images</a:t>
            </a:r>
            <a:endParaRPr b="0" lang="en-US" sz="1200" strike="noStrike" u="none">
              <a:solidFill>
                <a:srgbClr val="ffffff"/>
              </a:solidFill>
              <a:effectLst/>
              <a:uFillTx/>
              <a:latin typeface="Arial"/>
            </a:endParaRPr>
          </a:p>
        </p:txBody>
      </p:sp>
      <p:sp>
        <p:nvSpPr>
          <p:cNvPr id="180" name=""/>
          <p:cNvSpPr/>
          <p:nvPr/>
        </p:nvSpPr>
        <p:spPr>
          <a:xfrm>
            <a:off x="979920" y="1598400"/>
            <a:ext cx="99720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Training</a:t>
            </a:r>
            <a:endParaRPr b="0" lang="en-US" sz="1800" strike="noStrike" u="none">
              <a:solidFill>
                <a:srgbClr val="ffffff"/>
              </a:solidFill>
              <a:effectLst/>
              <a:uFillTx/>
              <a:latin typeface="Arial"/>
            </a:endParaRPr>
          </a:p>
        </p:txBody>
      </p:sp>
      <p:sp>
        <p:nvSpPr>
          <p:cNvPr id="181" name=""/>
          <p:cNvSpPr/>
          <p:nvPr/>
        </p:nvSpPr>
        <p:spPr>
          <a:xfrm>
            <a:off x="2531520" y="1598400"/>
            <a:ext cx="116676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Validation</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 descr=""/>
          <p:cNvPicPr/>
          <p:nvPr/>
        </p:nvPicPr>
        <p:blipFill>
          <a:blip r:embed="rId1"/>
          <a:stretch/>
        </p:blipFill>
        <p:spPr>
          <a:xfrm>
            <a:off x="6841440" y="3390480"/>
            <a:ext cx="2185920" cy="1456920"/>
          </a:xfrm>
          <a:prstGeom prst="rect">
            <a:avLst/>
          </a:prstGeom>
          <a:noFill/>
          <a:ln w="0">
            <a:noFill/>
          </a:ln>
        </p:spPr>
      </p:pic>
      <p:sp>
        <p:nvSpPr>
          <p:cNvPr id="183" name=""/>
          <p:cNvSpPr/>
          <p:nvPr/>
        </p:nvSpPr>
        <p:spPr>
          <a:xfrm flipV="1">
            <a:off x="6688800" y="3155400"/>
            <a:ext cx="771840" cy="935640"/>
          </a:xfrm>
          <a:custGeom>
            <a:avLst/>
            <a:gdLst>
              <a:gd name="textAreaLeft" fmla="*/ 0 w 771840"/>
              <a:gd name="textAreaRight" fmla="*/ 772560 w 771840"/>
              <a:gd name="textAreaTop" fmla="*/ 360 h 935640"/>
              <a:gd name="textAreaBottom" fmla="*/ 936720 h 935640"/>
            </a:gdLst>
            <a:ahLst/>
            <a:cxnLst/>
            <a:rect l="textAreaLeft" t="textAreaTop" r="textAreaRight" b="textAreaBottom"/>
            <a:pathLst>
              <a:path w="142" h="147">
                <a:moveTo>
                  <a:pt x="98" y="21"/>
                </a:moveTo>
                <a:cubicBezTo>
                  <a:pt x="64" y="21"/>
                  <a:pt x="36" y="50"/>
                  <a:pt x="36" y="84"/>
                </a:cubicBezTo>
                <a:cubicBezTo>
                  <a:pt x="36" y="102"/>
                  <a:pt x="22" y="116"/>
                  <a:pt x="4" y="116"/>
                </a:cubicBezTo>
                <a:cubicBezTo>
                  <a:pt x="0" y="116"/>
                  <a:pt x="0" y="116"/>
                  <a:pt x="0" y="116"/>
                </a:cubicBezTo>
                <a:cubicBezTo>
                  <a:pt x="0" y="147"/>
                  <a:pt x="0" y="147"/>
                  <a:pt x="0" y="147"/>
                </a:cubicBezTo>
                <a:cubicBezTo>
                  <a:pt x="4" y="147"/>
                  <a:pt x="4" y="147"/>
                  <a:pt x="4" y="147"/>
                </a:cubicBezTo>
                <a:cubicBezTo>
                  <a:pt x="39" y="147"/>
                  <a:pt x="67" y="119"/>
                  <a:pt x="67" y="84"/>
                </a:cubicBezTo>
                <a:cubicBezTo>
                  <a:pt x="67" y="67"/>
                  <a:pt x="81" y="53"/>
                  <a:pt x="98" y="53"/>
                </a:cubicBezTo>
                <a:cubicBezTo>
                  <a:pt x="103" y="53"/>
                  <a:pt x="103" y="53"/>
                  <a:pt x="103" y="53"/>
                </a:cubicBezTo>
                <a:cubicBezTo>
                  <a:pt x="103" y="73"/>
                  <a:pt x="103" y="73"/>
                  <a:pt x="103" y="73"/>
                </a:cubicBezTo>
                <a:cubicBezTo>
                  <a:pt x="142" y="37"/>
                  <a:pt x="142" y="37"/>
                  <a:pt x="142" y="37"/>
                </a:cubicBezTo>
                <a:cubicBezTo>
                  <a:pt x="103" y="0"/>
                  <a:pt x="103" y="0"/>
                  <a:pt x="103" y="0"/>
                </a:cubicBezTo>
                <a:cubicBezTo>
                  <a:pt x="103" y="21"/>
                  <a:pt x="103" y="21"/>
                  <a:pt x="103" y="21"/>
                </a:cubicBezTo>
                <a:lnTo>
                  <a:pt x="98" y="21"/>
                </a:lnTo>
                <a:close/>
              </a:path>
            </a:pathLst>
          </a:custGeom>
          <a:solidFill>
            <a:srgbClr val="729fcf"/>
          </a:solidFill>
          <a:ln w="0">
            <a:solidFill>
              <a:srgbClr val="3465a4"/>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000000"/>
              </a:solidFill>
              <a:effectLst/>
              <a:uFillTx/>
              <a:latin typeface="Arial"/>
            </a:endParaRPr>
          </a:p>
        </p:txBody>
      </p:sp>
      <p:sp>
        <p:nvSpPr>
          <p:cNvPr id="184"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Data Sources</a:t>
            </a:r>
            <a:endParaRPr b="0" lang="en-US" sz="4000" strike="noStrike" u="none">
              <a:solidFill>
                <a:srgbClr val="ffffff"/>
              </a:solidFill>
              <a:effectLst/>
              <a:uFillTx/>
              <a:latin typeface="Arial"/>
            </a:endParaRPr>
          </a:p>
        </p:txBody>
      </p:sp>
      <p:sp>
        <p:nvSpPr>
          <p:cNvPr id="185" name="PlaceHolder 2"/>
          <p:cNvSpPr>
            <a:spLocks noGrp="1"/>
          </p:cNvSpPr>
          <p:nvPr>
            <p:ph/>
          </p:nvPr>
        </p:nvSpPr>
        <p:spPr>
          <a:xfrm>
            <a:off x="4572000" y="1600200"/>
            <a:ext cx="3855600" cy="27507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The input files were just camera photos of my handwritten samples. I thought it would be easier to scan them in so that I wouldn’t have to rotate or crop to content. However, when I saw the price of a mobile scanner, like the Epson RR-60 ($199 CAD),</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I decided to work on</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the harder steps.</a:t>
            </a:r>
            <a:endParaRPr b="0" lang="en-US" sz="1200" strike="noStrike" u="none">
              <a:solidFill>
                <a:srgbClr val="ffffff"/>
              </a:solidFill>
              <a:effectLst/>
              <a:uFillTx/>
              <a:latin typeface="Arial"/>
            </a:endParaRPr>
          </a:p>
        </p:txBody>
      </p:sp>
      <p:sp>
        <p:nvSpPr>
          <p:cNvPr id="186" name="Google Shape;200;p 3"/>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87" name="Google Shape;201;p 3"/>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88" name="Google Shape;202;p 3"/>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89" name="Google Shape;180;p 6"/>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90" name=""/>
          <p:cNvSpPr/>
          <p:nvPr/>
        </p:nvSpPr>
        <p:spPr>
          <a:xfrm>
            <a:off x="228960" y="1831320"/>
            <a:ext cx="4113360" cy="2741760"/>
          </a:xfrm>
          <a:prstGeom prst="bracePair">
            <a:avLst>
              <a:gd name="adj" fmla="val 8333"/>
            </a:avLst>
          </a:prstGeom>
          <a:noFill/>
          <a:ln w="0">
            <a:solidFill>
              <a:srgbClr val="000000"/>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191" name=""/>
          <p:cNvSpPr/>
          <p:nvPr/>
        </p:nvSpPr>
        <p:spPr>
          <a:xfrm>
            <a:off x="650160" y="1944720"/>
            <a:ext cx="3190680" cy="1370160"/>
          </a:xfrm>
          <a:prstGeom prst="flowChartMultidocument">
            <a:avLst/>
          </a:prstGeom>
          <a:solidFill>
            <a:srgbClr val="8e86ae"/>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ffffff"/>
                </a:solidFill>
                <a:effectLst/>
                <a:uFillTx/>
                <a:latin typeface="Arial"/>
              </a:rPr>
              <a:t>Camera Images</a:t>
            </a:r>
            <a:endParaRPr b="0" lang="en-US" sz="1200" strike="noStrike" u="none">
              <a:solidFill>
                <a:srgbClr val="ffffff"/>
              </a:solidFill>
              <a:effectLst/>
              <a:uFillTx/>
              <a:latin typeface="Arial"/>
            </a:endParaRPr>
          </a:p>
        </p:txBody>
      </p:sp>
      <p:sp>
        <p:nvSpPr>
          <p:cNvPr id="192" name=""/>
          <p:cNvSpPr/>
          <p:nvPr/>
        </p:nvSpPr>
        <p:spPr>
          <a:xfrm>
            <a:off x="979920" y="1598400"/>
            <a:ext cx="99720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Training</a:t>
            </a:r>
            <a:endParaRPr b="0" lang="en-US" sz="1800" strike="noStrike" u="none">
              <a:solidFill>
                <a:srgbClr val="ffffff"/>
              </a:solidFill>
              <a:effectLst/>
              <a:uFillTx/>
              <a:latin typeface="Arial"/>
            </a:endParaRPr>
          </a:p>
        </p:txBody>
      </p:sp>
      <p:pic>
        <p:nvPicPr>
          <p:cNvPr id="193" name="" descr=""/>
          <p:cNvPicPr/>
          <p:nvPr/>
        </p:nvPicPr>
        <p:blipFill>
          <a:blip r:embed="rId2"/>
          <a:stretch/>
        </p:blipFill>
        <p:spPr>
          <a:xfrm rot="16200000">
            <a:off x="381240" y="3173400"/>
            <a:ext cx="1890720" cy="1215000"/>
          </a:xfrm>
          <a:prstGeom prst="rect">
            <a:avLst/>
          </a:prstGeom>
          <a:noFill/>
          <a:ln w="0">
            <a:noFill/>
          </a:ln>
        </p:spPr>
      </p:pic>
      <p:pic>
        <p:nvPicPr>
          <p:cNvPr id="194" name="" descr=""/>
          <p:cNvPicPr/>
          <p:nvPr/>
        </p:nvPicPr>
        <p:blipFill>
          <a:blip r:embed="rId3"/>
          <a:stretch/>
        </p:blipFill>
        <p:spPr>
          <a:xfrm rot="16200000">
            <a:off x="1136880" y="3173400"/>
            <a:ext cx="1890720" cy="1215000"/>
          </a:xfrm>
          <a:prstGeom prst="rect">
            <a:avLst/>
          </a:prstGeom>
          <a:noFill/>
          <a:ln w="0">
            <a:noFill/>
          </a:ln>
        </p:spPr>
      </p:pic>
      <p:pic>
        <p:nvPicPr>
          <p:cNvPr id="195" name="" descr=""/>
          <p:cNvPicPr/>
          <p:nvPr/>
        </p:nvPicPr>
        <p:blipFill>
          <a:blip r:embed="rId4"/>
          <a:stretch/>
        </p:blipFill>
        <p:spPr>
          <a:xfrm rot="16200000">
            <a:off x="1846080" y="3173400"/>
            <a:ext cx="1890720" cy="1215000"/>
          </a:xfrm>
          <a:prstGeom prst="rect">
            <a:avLst/>
          </a:prstGeom>
          <a:noFill/>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150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150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Data Sources</a:t>
            </a:r>
            <a:endParaRPr b="0" lang="en-US" sz="4000" strike="noStrike" u="none">
              <a:solidFill>
                <a:srgbClr val="ffffff"/>
              </a:solidFill>
              <a:effectLst/>
              <a:uFillTx/>
              <a:latin typeface="Arial"/>
            </a:endParaRPr>
          </a:p>
        </p:txBody>
      </p:sp>
      <p:sp>
        <p:nvSpPr>
          <p:cNvPr id="197" name="PlaceHolder 2"/>
          <p:cNvSpPr>
            <a:spLocks noGrp="1"/>
          </p:cNvSpPr>
          <p:nvPr>
            <p:ph/>
          </p:nvPr>
        </p:nvSpPr>
        <p:spPr>
          <a:xfrm>
            <a:off x="4572000" y="1600200"/>
            <a:ext cx="3855600" cy="27507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Because I had saved money on the scanner, I decided to buy a $20 CAD set of gel pens for a consistent colour. My trip to Walmart proved much more fruitful than I could have imagined. More on that later….</a:t>
            </a:r>
            <a:endParaRPr b="0" lang="en-US" sz="1200" strike="noStrike" u="none">
              <a:solidFill>
                <a:srgbClr val="ffffff"/>
              </a:solidFill>
              <a:effectLst/>
              <a:uFillTx/>
              <a:latin typeface="Arial"/>
            </a:endParaRPr>
          </a:p>
        </p:txBody>
      </p:sp>
      <p:sp>
        <p:nvSpPr>
          <p:cNvPr id="198" name="Google Shape;200;p 5"/>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99" name="Google Shape;201;p 5"/>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00" name="Google Shape;202;p 5"/>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01" name="Google Shape;180;p 8"/>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02" name=""/>
          <p:cNvSpPr/>
          <p:nvPr/>
        </p:nvSpPr>
        <p:spPr>
          <a:xfrm>
            <a:off x="228960" y="1831320"/>
            <a:ext cx="4113360" cy="2741760"/>
          </a:xfrm>
          <a:prstGeom prst="bracePair">
            <a:avLst>
              <a:gd name="adj" fmla="val 8333"/>
            </a:avLst>
          </a:prstGeom>
          <a:noFill/>
          <a:ln w="0">
            <a:solidFill>
              <a:srgbClr val="000000"/>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203" name=""/>
          <p:cNvSpPr/>
          <p:nvPr/>
        </p:nvSpPr>
        <p:spPr>
          <a:xfrm>
            <a:off x="650160" y="1944720"/>
            <a:ext cx="3190680" cy="1370160"/>
          </a:xfrm>
          <a:prstGeom prst="flowChartMultidocument">
            <a:avLst/>
          </a:prstGeom>
          <a:solidFill>
            <a:srgbClr val="8e86ae"/>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ffffff"/>
                </a:solidFill>
                <a:effectLst/>
                <a:uFillTx/>
                <a:latin typeface="Arial"/>
              </a:rPr>
              <a:t>Camera Images</a:t>
            </a:r>
            <a:endParaRPr b="0" lang="en-US" sz="1200" strike="noStrike" u="none">
              <a:solidFill>
                <a:srgbClr val="ffffff"/>
              </a:solidFill>
              <a:effectLst/>
              <a:uFillTx/>
              <a:latin typeface="Arial"/>
            </a:endParaRPr>
          </a:p>
        </p:txBody>
      </p:sp>
      <p:sp>
        <p:nvSpPr>
          <p:cNvPr id="204" name=""/>
          <p:cNvSpPr/>
          <p:nvPr/>
        </p:nvSpPr>
        <p:spPr>
          <a:xfrm>
            <a:off x="979920" y="1598400"/>
            <a:ext cx="99720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Training</a:t>
            </a:r>
            <a:endParaRPr b="0" lang="en-US" sz="1800" strike="noStrike" u="none">
              <a:solidFill>
                <a:srgbClr val="ffffff"/>
              </a:solidFill>
              <a:effectLst/>
              <a:uFillTx/>
              <a:latin typeface="Arial"/>
            </a:endParaRPr>
          </a:p>
        </p:txBody>
      </p:sp>
      <p:pic>
        <p:nvPicPr>
          <p:cNvPr id="205" name="" descr=""/>
          <p:cNvPicPr/>
          <p:nvPr/>
        </p:nvPicPr>
        <p:blipFill>
          <a:blip r:embed="rId1"/>
          <a:stretch/>
        </p:blipFill>
        <p:spPr>
          <a:xfrm rot="16200000">
            <a:off x="381240" y="3173400"/>
            <a:ext cx="1890720" cy="1215000"/>
          </a:xfrm>
          <a:prstGeom prst="rect">
            <a:avLst/>
          </a:prstGeom>
          <a:noFill/>
          <a:ln w="0">
            <a:noFill/>
          </a:ln>
        </p:spPr>
      </p:pic>
      <p:pic>
        <p:nvPicPr>
          <p:cNvPr id="206" name="" descr=""/>
          <p:cNvPicPr/>
          <p:nvPr/>
        </p:nvPicPr>
        <p:blipFill>
          <a:blip r:embed="rId2"/>
          <a:stretch/>
        </p:blipFill>
        <p:spPr>
          <a:xfrm rot="16200000">
            <a:off x="1136880" y="3173400"/>
            <a:ext cx="1890720" cy="1215000"/>
          </a:xfrm>
          <a:prstGeom prst="rect">
            <a:avLst/>
          </a:prstGeom>
          <a:noFill/>
          <a:ln w="0">
            <a:noFill/>
          </a:ln>
        </p:spPr>
      </p:pic>
      <p:pic>
        <p:nvPicPr>
          <p:cNvPr id="207" name="" descr=""/>
          <p:cNvPicPr/>
          <p:nvPr/>
        </p:nvPicPr>
        <p:blipFill>
          <a:blip r:embed="rId3"/>
          <a:stretch/>
        </p:blipFill>
        <p:spPr>
          <a:xfrm rot="16200000">
            <a:off x="1846080" y="3173400"/>
            <a:ext cx="1890720" cy="1215000"/>
          </a:xfrm>
          <a:prstGeom prst="rect">
            <a:avLst/>
          </a:prstGeom>
          <a:noFill/>
          <a:ln w="0">
            <a:noFill/>
          </a:ln>
        </p:spPr>
      </p:pic>
      <p:pic>
        <p:nvPicPr>
          <p:cNvPr id="208" name="" descr=""/>
          <p:cNvPicPr/>
          <p:nvPr/>
        </p:nvPicPr>
        <p:blipFill>
          <a:blip r:embed="rId4"/>
          <a:stretch/>
        </p:blipFill>
        <p:spPr>
          <a:xfrm>
            <a:off x="6957000" y="2826000"/>
            <a:ext cx="1905120" cy="190512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Data Sources</a:t>
            </a:r>
            <a:endParaRPr b="0" lang="en-US" sz="4000" strike="noStrike" u="none">
              <a:solidFill>
                <a:srgbClr val="ffffff"/>
              </a:solidFill>
              <a:effectLst/>
              <a:uFillTx/>
              <a:latin typeface="Arial"/>
            </a:endParaRPr>
          </a:p>
        </p:txBody>
      </p:sp>
      <p:sp>
        <p:nvSpPr>
          <p:cNvPr id="210" name="PlaceHolder 2"/>
          <p:cNvSpPr>
            <a:spLocks noGrp="1"/>
          </p:cNvSpPr>
          <p:nvPr>
            <p:ph/>
          </p:nvPr>
        </p:nvSpPr>
        <p:spPr>
          <a:xfrm>
            <a:off x="4572000" y="1600200"/>
            <a:ext cx="3855600" cy="27507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I used a script to synthesize data, then I used Python libraries to make the bar charts from the CSV tables and I drew my notes from the same set of the CSV and saved the photos in the same name as the CSV and the barchart image.</a:t>
            </a:r>
            <a:endParaRPr b="0" lang="en-US" sz="1200" strike="noStrike" u="none">
              <a:solidFill>
                <a:srgbClr val="ffffff"/>
              </a:solidFill>
              <a:effectLst/>
              <a:uFillTx/>
              <a:latin typeface="Arial"/>
            </a:endParaRPr>
          </a:p>
        </p:txBody>
      </p:sp>
      <p:sp>
        <p:nvSpPr>
          <p:cNvPr id="211" name="Google Shape;200;p 4"/>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12" name="Google Shape;201;p 4"/>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13" name="Google Shape;202;p 4"/>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14" name="Google Shape;180;p 7"/>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15" name=""/>
          <p:cNvSpPr/>
          <p:nvPr/>
        </p:nvSpPr>
        <p:spPr>
          <a:xfrm>
            <a:off x="2419560" y="3315600"/>
            <a:ext cx="1598760" cy="1370160"/>
          </a:xfrm>
          <a:prstGeom prst="flowChartMultidocument">
            <a:avLst/>
          </a:prstGeom>
          <a:solidFill>
            <a:srgbClr val="81aca6"/>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Comma Separated Lists with tabulated data</a:t>
            </a:r>
            <a:endParaRPr b="0" lang="en-US" sz="1200" strike="noStrike" u="none">
              <a:solidFill>
                <a:srgbClr val="000000"/>
              </a:solidFill>
              <a:effectLst/>
              <a:uFillTx/>
              <a:latin typeface="Arial"/>
            </a:endParaRPr>
          </a:p>
        </p:txBody>
      </p:sp>
      <p:sp>
        <p:nvSpPr>
          <p:cNvPr id="216" name=""/>
          <p:cNvSpPr/>
          <p:nvPr/>
        </p:nvSpPr>
        <p:spPr>
          <a:xfrm>
            <a:off x="95400" y="1831320"/>
            <a:ext cx="4246920" cy="2741760"/>
          </a:xfrm>
          <a:prstGeom prst="bracePair">
            <a:avLst>
              <a:gd name="adj" fmla="val 8333"/>
            </a:avLst>
          </a:prstGeom>
          <a:noFill/>
          <a:ln w="0">
            <a:solidFill>
              <a:srgbClr val="000000"/>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217" name=""/>
          <p:cNvSpPr/>
          <p:nvPr/>
        </p:nvSpPr>
        <p:spPr>
          <a:xfrm>
            <a:off x="2419560" y="1944720"/>
            <a:ext cx="1598760" cy="1370160"/>
          </a:xfrm>
          <a:prstGeom prst="flowChartMultidocument">
            <a:avLst/>
          </a:prstGeom>
          <a:solidFill>
            <a:srgbClr val="729fcf"/>
          </a:solidFill>
          <a:ln w="0">
            <a:solidFill>
              <a:srgbClr val="000000"/>
            </a:solidFill>
            <a:tailEnd len="med" type="triangle" w="med"/>
          </a:ln>
        </p:spPr>
        <p:style>
          <a:lnRef idx="0"/>
          <a:fillRef idx="0"/>
          <a:effectRef idx="0"/>
          <a:fontRef idx="minor"/>
        </p:style>
        <p:txBody>
          <a:bodyPr lIns="90000" rIns="90000" tIns="45000" bIns="45000" anchor="ctr">
            <a:noAutofit/>
          </a:bodyPr>
          <a:p>
            <a:pPr algn="ctr">
              <a:lnSpc>
                <a:spcPct val="100000"/>
              </a:lnSpc>
            </a:pPr>
            <a:r>
              <a:rPr b="0" lang="en-US" sz="1200" strike="noStrike" u="none">
                <a:solidFill>
                  <a:srgbClr val="000000"/>
                </a:solidFill>
                <a:effectLst/>
                <a:uFillTx/>
                <a:latin typeface="Arial"/>
              </a:rPr>
              <a:t>Corresponding Digital Charts</a:t>
            </a:r>
            <a:endParaRPr b="0" lang="en-US" sz="1200" strike="noStrike" u="none">
              <a:solidFill>
                <a:srgbClr val="000000"/>
              </a:solidFill>
              <a:effectLst/>
              <a:uFillTx/>
              <a:latin typeface="Arial"/>
            </a:endParaRPr>
          </a:p>
        </p:txBody>
      </p:sp>
      <p:sp>
        <p:nvSpPr>
          <p:cNvPr id="218" name=""/>
          <p:cNvSpPr/>
          <p:nvPr/>
        </p:nvSpPr>
        <p:spPr>
          <a:xfrm>
            <a:off x="979920" y="1598400"/>
            <a:ext cx="99720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Training</a:t>
            </a:r>
            <a:endParaRPr b="0" lang="en-US" sz="1800" strike="noStrike" u="none">
              <a:solidFill>
                <a:srgbClr val="ffffff"/>
              </a:solidFill>
              <a:effectLst/>
              <a:uFillTx/>
              <a:latin typeface="Arial"/>
            </a:endParaRPr>
          </a:p>
        </p:txBody>
      </p:sp>
      <p:sp>
        <p:nvSpPr>
          <p:cNvPr id="219" name=""/>
          <p:cNvSpPr/>
          <p:nvPr/>
        </p:nvSpPr>
        <p:spPr>
          <a:xfrm>
            <a:off x="2531520" y="1598400"/>
            <a:ext cx="116676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Validation</a:t>
            </a:r>
            <a:endParaRPr b="0" lang="en-US" sz="1800" strike="noStrike" u="none">
              <a:solidFill>
                <a:srgbClr val="ffffff"/>
              </a:solidFill>
              <a:effectLst/>
              <a:uFillTx/>
              <a:latin typeface="Arial"/>
            </a:endParaRPr>
          </a:p>
        </p:txBody>
      </p:sp>
      <p:pic>
        <p:nvPicPr>
          <p:cNvPr id="220" name="" descr=""/>
          <p:cNvPicPr/>
          <p:nvPr/>
        </p:nvPicPr>
        <p:blipFill>
          <a:blip r:embed="rId1"/>
          <a:stretch/>
        </p:blipFill>
        <p:spPr>
          <a:xfrm>
            <a:off x="380880" y="2046960"/>
            <a:ext cx="2080440" cy="1189800"/>
          </a:xfrm>
          <a:prstGeom prst="rect">
            <a:avLst/>
          </a:prstGeom>
          <a:noFill/>
          <a:ln w="0">
            <a:noFill/>
          </a:ln>
        </p:spPr>
      </p:pic>
      <p:graphicFrame>
        <p:nvGraphicFramePr>
          <p:cNvPr id="221" name=""/>
          <p:cNvGraphicFramePr/>
          <p:nvPr/>
        </p:nvGraphicFramePr>
        <p:xfrm>
          <a:off x="540000" y="3315600"/>
          <a:ext cx="1826280" cy="1217520"/>
        </p:xfrm>
        <a:graphic>
          <a:graphicData uri="http://schemas.openxmlformats.org/presentationml/2006/ole">
            <p:oleObj progId="Excel.Sheet.12" r:id="rId2" spid="">
              <p:embed/>
              <p:pic>
                <p:nvPicPr>
                  <p:cNvPr id="222" name="" descr=""/>
                  <p:cNvPicPr/>
                  <p:nvPr/>
                </p:nvPicPr>
                <p:blipFill>
                  <a:blip r:embed="rId3"/>
                  <a:stretch/>
                </p:blipFill>
                <p:spPr>
                  <a:xfrm>
                    <a:off x="540000" y="3315600"/>
                    <a:ext cx="1826280" cy="1217520"/>
                  </a:xfrm>
                  <a:prstGeom prst="rect">
                    <a:avLst/>
                  </a:prstGeom>
                  <a:noFill/>
                  <a:ln w="0">
                    <a:noFill/>
                  </a:ln>
                </p:spPr>
              </p:pic>
            </p:oleObj>
          </a:graphicData>
        </a:graphic>
      </p:graphicFrame>
      <p:pic>
        <p:nvPicPr>
          <p:cNvPr id="223" name="" descr=""/>
          <p:cNvPicPr/>
          <p:nvPr/>
        </p:nvPicPr>
        <p:blipFill>
          <a:blip r:embed="rId4"/>
          <a:stretch/>
        </p:blipFill>
        <p:spPr>
          <a:xfrm>
            <a:off x="4376160" y="4172040"/>
            <a:ext cx="4280040" cy="522000"/>
          </a:xfrm>
          <a:prstGeom prst="rect">
            <a:avLst/>
          </a:prstGeom>
          <a:noFill/>
          <a:ln w="0">
            <a:noFill/>
          </a:ln>
        </p:spPr>
      </p:pic>
      <p:sp>
        <p:nvSpPr>
          <p:cNvPr id="224" name=""/>
          <p:cNvSpPr/>
          <p:nvPr/>
        </p:nvSpPr>
        <p:spPr>
          <a:xfrm flipH="1">
            <a:off x="4543560" y="3868200"/>
            <a:ext cx="3975480" cy="3031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400" strike="noStrike" u="none">
                <a:solidFill>
                  <a:srgbClr val="000000"/>
                </a:solidFill>
                <a:effectLst/>
                <a:uFillTx/>
                <a:latin typeface="Arial"/>
              </a:rPr>
              <a:t>Barchart colour palette to match real-world pens</a:t>
            </a:r>
            <a:endParaRPr b="0" lang="en-US" sz="14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Anatomy of a Piece of Paper</a:t>
            </a:r>
            <a:endParaRPr b="0" lang="en-US" sz="4000" strike="noStrike" u="none">
              <a:solidFill>
                <a:srgbClr val="ffffff"/>
              </a:solidFill>
              <a:effectLst/>
              <a:uFillTx/>
              <a:latin typeface="Arial"/>
            </a:endParaRPr>
          </a:p>
        </p:txBody>
      </p:sp>
      <p:sp>
        <p:nvSpPr>
          <p:cNvPr id="226" name="PlaceHolder 2"/>
          <p:cNvSpPr>
            <a:spLocks noGrp="1"/>
          </p:cNvSpPr>
          <p:nvPr>
            <p:ph/>
          </p:nvPr>
        </p:nvSpPr>
        <p:spPr>
          <a:xfrm>
            <a:off x="777240" y="1600200"/>
            <a:ext cx="3855600" cy="27507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In the Stationary Aisle, while looking for pens, I stumbled upon Five Star’s latest paper. It’s meant for use with its “Study App” I was instantly fascinating with the features that I thought made this an effective medium. </a:t>
            </a:r>
            <a:endParaRPr b="0" lang="en-US" sz="1200" strike="noStrike" u="none">
              <a:solidFill>
                <a:srgbClr val="ffffff"/>
              </a:solidFill>
              <a:effectLst/>
              <a:uFillTx/>
              <a:latin typeface="Arial"/>
            </a:endParaRPr>
          </a:p>
        </p:txBody>
      </p:sp>
      <p:sp>
        <p:nvSpPr>
          <p:cNvPr id="227" name="Google Shape;200;p 1"/>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28" name="Google Shape;201;p 1"/>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29" name="Google Shape;202;p 1"/>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30" name="Google Shape;180;p 2"/>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pic>
        <p:nvPicPr>
          <p:cNvPr id="231" name="" descr=""/>
          <p:cNvPicPr/>
          <p:nvPr/>
        </p:nvPicPr>
        <p:blipFill>
          <a:blip r:embed="rId1"/>
          <a:stretch/>
        </p:blipFill>
        <p:spPr>
          <a:xfrm>
            <a:off x="5441400" y="1760040"/>
            <a:ext cx="2574720" cy="257472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Anatomy of a Piece of Paper</a:t>
            </a:r>
            <a:endParaRPr b="0" lang="en-US" sz="4000" strike="noStrike" u="none">
              <a:solidFill>
                <a:srgbClr val="ffffff"/>
              </a:solidFill>
              <a:effectLst/>
              <a:uFillTx/>
              <a:latin typeface="Arial"/>
            </a:endParaRPr>
          </a:p>
        </p:txBody>
      </p:sp>
      <p:sp>
        <p:nvSpPr>
          <p:cNvPr id="233" name="PlaceHolder 2"/>
          <p:cNvSpPr>
            <a:spLocks noGrp="1"/>
          </p:cNvSpPr>
          <p:nvPr>
            <p:ph/>
          </p:nvPr>
        </p:nvSpPr>
        <p:spPr>
          <a:xfrm>
            <a:off x="777240" y="1600200"/>
            <a:ext cx="3855600" cy="27507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I spent a day modelling the paper in </a:t>
            </a:r>
            <a:r>
              <a:rPr b="1" lang="en-US" sz="1200" strike="noStrike" u="none">
                <a:solidFill>
                  <a:schemeClr val="dk1"/>
                </a:solidFill>
                <a:effectLst/>
                <a:uFillTx/>
                <a:latin typeface="Roboto"/>
                <a:ea typeface="Roboto"/>
              </a:rPr>
              <a:t>Inkscape</a:t>
            </a:r>
            <a:r>
              <a:rPr b="0" lang="en-US" sz="1200" strike="noStrike" u="none">
                <a:solidFill>
                  <a:schemeClr val="dk1"/>
                </a:solidFill>
                <a:effectLst/>
                <a:uFillTx/>
                <a:latin typeface="Roboto"/>
                <a:ea typeface="Roboto"/>
              </a:rPr>
              <a:t>, a scalable vector graphics program that I have been using since 2015. The interesting features to me, as a data scientist, are the the quick calibration squares in the corners of each page and the directional arrows for calibrating page orientation.</a:t>
            </a:r>
            <a:endParaRPr b="0" lang="en-US" sz="1200" strike="noStrike" u="none">
              <a:solidFill>
                <a:srgbClr val="ffffff"/>
              </a:solidFill>
              <a:effectLst/>
              <a:uFillTx/>
              <a:latin typeface="Arial"/>
            </a:endParaRPr>
          </a:p>
        </p:txBody>
      </p:sp>
      <p:sp>
        <p:nvSpPr>
          <p:cNvPr id="234" name="Google Shape;200;p 6"/>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35" name="Google Shape;201;p 6"/>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36" name="Google Shape;202;p 6"/>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37" name="Google Shape;180;p 9"/>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pic>
        <p:nvPicPr>
          <p:cNvPr id="238" name="" descr=""/>
          <p:cNvPicPr/>
          <p:nvPr/>
        </p:nvPicPr>
        <p:blipFill>
          <a:blip r:embed="rId1"/>
          <a:stretch/>
        </p:blipFill>
        <p:spPr>
          <a:xfrm>
            <a:off x="5241960" y="1484280"/>
            <a:ext cx="2428560" cy="324108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Google Shape;178;p31" title="color-year-illustrated.jpg"/>
          <p:cNvSpPr/>
          <p:nvPr/>
        </p:nvSpPr>
        <p:spPr>
          <a:xfrm>
            <a:off x="4709520" y="445680"/>
            <a:ext cx="3719160" cy="4249800"/>
          </a:xfrm>
          <a:prstGeom prst="roundRect">
            <a:avLst>
              <a:gd name="adj" fmla="val 0"/>
            </a:avLst>
          </a:pr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OpenSymbol"/>
            </a:endParaRPr>
          </a:p>
        </p:txBody>
      </p:sp>
      <p:sp>
        <p:nvSpPr>
          <p:cNvPr id="85" name="Google Shape;179;p31"/>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86" name="Google Shape;180;p31"/>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87" name="Google Shape;181;p31"/>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88" name="PlaceHolder 1"/>
          <p:cNvSpPr>
            <a:spLocks noGrp="1"/>
          </p:cNvSpPr>
          <p:nvPr>
            <p:ph type="title"/>
          </p:nvPr>
        </p:nvSpPr>
        <p:spPr>
          <a:xfrm>
            <a:off x="714240" y="447840"/>
            <a:ext cx="3674520" cy="56952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0" lang="en-US" sz="2600" strike="noStrike" u="none">
                <a:solidFill>
                  <a:schemeClr val="dk1"/>
                </a:solidFill>
                <a:effectLst/>
                <a:uFillTx/>
                <a:latin typeface="Inter Medium"/>
                <a:ea typeface="Inter Medium"/>
              </a:rPr>
              <a:t>Introduction</a:t>
            </a:r>
            <a:endParaRPr b="0" lang="en-US" sz="2600" strike="noStrike" u="none">
              <a:solidFill>
                <a:srgbClr val="ffffff"/>
              </a:solidFill>
              <a:effectLst/>
              <a:uFillTx/>
              <a:latin typeface="Arial"/>
            </a:endParaRPr>
          </a:p>
        </p:txBody>
      </p:sp>
      <p:sp>
        <p:nvSpPr>
          <p:cNvPr id="89" name="PlaceHolder 2"/>
          <p:cNvSpPr>
            <a:spLocks noGrp="1"/>
          </p:cNvSpPr>
          <p:nvPr>
            <p:ph type="subTitle"/>
          </p:nvPr>
        </p:nvSpPr>
        <p:spPr>
          <a:xfrm>
            <a:off x="714240" y="1743120"/>
            <a:ext cx="3674520" cy="2160000"/>
          </a:xfrm>
          <a:prstGeom prst="rect">
            <a:avLst/>
          </a:prstGeom>
          <a:noFill/>
          <a:ln w="0">
            <a:noFill/>
          </a:ln>
        </p:spPr>
        <p:txBody>
          <a:bodyPr lIns="91440" rIns="91440" tIns="91440" bIns="91440" anchor="t">
            <a:normAutofit fontScale="92500" lnSpcReduction="19999"/>
          </a:bodyPr>
          <a:p>
            <a:pPr indent="0">
              <a:lnSpc>
                <a:spcPct val="150000"/>
              </a:lnSpc>
              <a:buNone/>
              <a:tabLst>
                <a:tab algn="l" pos="0"/>
              </a:tabLst>
            </a:pPr>
            <a:r>
              <a:rPr b="0" lang="en-US" sz="1200" strike="noStrike" u="none">
                <a:solidFill>
                  <a:schemeClr val="dk1"/>
                </a:solidFill>
                <a:effectLst/>
                <a:uFillTx/>
                <a:latin typeface="Roboto"/>
                <a:ea typeface="Roboto"/>
              </a:rPr>
              <a:t>This presentation summarizes the FieldChartOCR project, focusing on extracting and digitizing handwritten charts and tables. It addresses the challenges faced in manual chart digitization and outlines a novel solution. Later in the presentation, next steps are presented. The goal is to provide a clear overview for supervisory-level stakeholders on project motivation, approach, and evaluation plans.</a:t>
            </a:r>
            <a:endParaRPr b="0" lang="en-US" sz="12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Anatomy of a Piece of Paper</a:t>
            </a:r>
            <a:endParaRPr b="0" lang="en-US" sz="4000" strike="noStrike" u="none">
              <a:solidFill>
                <a:srgbClr val="ffffff"/>
              </a:solidFill>
              <a:effectLst/>
              <a:uFillTx/>
              <a:latin typeface="Arial"/>
            </a:endParaRPr>
          </a:p>
        </p:txBody>
      </p:sp>
      <p:sp>
        <p:nvSpPr>
          <p:cNvPr id="240" name="PlaceHolder 2"/>
          <p:cNvSpPr>
            <a:spLocks noGrp="1"/>
          </p:cNvSpPr>
          <p:nvPr>
            <p:ph/>
          </p:nvPr>
        </p:nvSpPr>
        <p:spPr>
          <a:xfrm>
            <a:off x="777240" y="1645920"/>
            <a:ext cx="3428280" cy="27050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The quick calibration squares (QCS), featured here. There are four distinct QC squares and they are distinct, one from the others. Each is made up a 0.5mm border of black and a 6 by 6 pattern.</a:t>
            </a:r>
            <a:endParaRPr b="0" lang="en-US" sz="1200" strike="noStrike" u="none">
              <a:solidFill>
                <a:srgbClr val="ffffff"/>
              </a:solidFill>
              <a:effectLst/>
              <a:uFillTx/>
              <a:latin typeface="Arial"/>
            </a:endParaRPr>
          </a:p>
        </p:txBody>
      </p:sp>
      <p:sp>
        <p:nvSpPr>
          <p:cNvPr id="241" name="Google Shape;200;p 7"/>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42" name="Google Shape;201;p 7"/>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43" name="Google Shape;202;p 7"/>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44" name="Google Shape;180;p 10"/>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pic>
        <p:nvPicPr>
          <p:cNvPr id="245" name="" descr=""/>
          <p:cNvPicPr/>
          <p:nvPr/>
        </p:nvPicPr>
        <p:blipFill>
          <a:blip r:embed="rId1"/>
          <a:stretch/>
        </p:blipFill>
        <p:spPr>
          <a:xfrm>
            <a:off x="5329440" y="2749320"/>
            <a:ext cx="1055160" cy="1055160"/>
          </a:xfrm>
          <a:prstGeom prst="rect">
            <a:avLst/>
          </a:prstGeom>
          <a:noFill/>
          <a:ln w="0">
            <a:noFill/>
          </a:ln>
        </p:spPr>
      </p:pic>
      <p:pic>
        <p:nvPicPr>
          <p:cNvPr id="246" name="" descr=""/>
          <p:cNvPicPr/>
          <p:nvPr/>
        </p:nvPicPr>
        <p:blipFill>
          <a:blip r:embed="rId2"/>
          <a:stretch/>
        </p:blipFill>
        <p:spPr>
          <a:xfrm>
            <a:off x="6385320" y="2749320"/>
            <a:ext cx="1055160" cy="1055160"/>
          </a:xfrm>
          <a:prstGeom prst="rect">
            <a:avLst/>
          </a:prstGeom>
          <a:noFill/>
          <a:ln w="0">
            <a:noFill/>
          </a:ln>
        </p:spPr>
      </p:pic>
      <p:pic>
        <p:nvPicPr>
          <p:cNvPr id="247" name="" descr=""/>
          <p:cNvPicPr/>
          <p:nvPr/>
        </p:nvPicPr>
        <p:blipFill>
          <a:blip r:embed="rId3"/>
          <a:stretch/>
        </p:blipFill>
        <p:spPr>
          <a:xfrm>
            <a:off x="6385320" y="1693440"/>
            <a:ext cx="1055160" cy="1055160"/>
          </a:xfrm>
          <a:prstGeom prst="rect">
            <a:avLst/>
          </a:prstGeom>
          <a:noFill/>
          <a:ln w="0">
            <a:noFill/>
          </a:ln>
        </p:spPr>
      </p:pic>
      <p:pic>
        <p:nvPicPr>
          <p:cNvPr id="248" name="" descr=""/>
          <p:cNvPicPr/>
          <p:nvPr/>
        </p:nvPicPr>
        <p:blipFill>
          <a:blip r:embed="rId4"/>
          <a:stretch/>
        </p:blipFill>
        <p:spPr>
          <a:xfrm>
            <a:off x="5329440" y="1693440"/>
            <a:ext cx="1055160" cy="105516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Anatomy of a Piece of Paper</a:t>
            </a:r>
            <a:endParaRPr b="0" lang="en-US" sz="4000" strike="noStrike" u="none">
              <a:solidFill>
                <a:srgbClr val="ffffff"/>
              </a:solidFill>
              <a:effectLst/>
              <a:uFillTx/>
              <a:latin typeface="Arial"/>
            </a:endParaRPr>
          </a:p>
        </p:txBody>
      </p:sp>
      <p:sp>
        <p:nvSpPr>
          <p:cNvPr id="250" name="PlaceHolder 2"/>
          <p:cNvSpPr>
            <a:spLocks noGrp="1"/>
          </p:cNvSpPr>
          <p:nvPr>
            <p:ph/>
          </p:nvPr>
        </p:nvSpPr>
        <p:spPr>
          <a:xfrm>
            <a:off x="777240" y="1645920"/>
            <a:ext cx="3428280" cy="27050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It is my intuition that the pattern was specifically chosen to avoid axes of symmetry. As you can see in the image, 0/4 axes provide symmetry for any one the QCSs chosen.</a:t>
            </a:r>
            <a:endParaRPr b="0" lang="en-US" sz="1200" strike="noStrike" u="none">
              <a:solidFill>
                <a:srgbClr val="ffffff"/>
              </a:solidFill>
              <a:effectLst/>
              <a:uFillTx/>
              <a:latin typeface="Arial"/>
            </a:endParaRPr>
          </a:p>
        </p:txBody>
      </p:sp>
      <p:sp>
        <p:nvSpPr>
          <p:cNvPr id="251" name="Google Shape;200;p 9"/>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52" name="Google Shape;201;p 9"/>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53" name="Google Shape;202;p 9"/>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54" name="Google Shape;180;p 12"/>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pic>
        <p:nvPicPr>
          <p:cNvPr id="255" name="" descr=""/>
          <p:cNvPicPr/>
          <p:nvPr/>
        </p:nvPicPr>
        <p:blipFill>
          <a:blip r:embed="rId1"/>
          <a:stretch/>
        </p:blipFill>
        <p:spPr>
          <a:xfrm>
            <a:off x="4583520" y="2188440"/>
            <a:ext cx="3900240" cy="1949760"/>
          </a:xfrm>
          <a:prstGeom prst="rect">
            <a:avLst/>
          </a:prstGeom>
          <a:noFill/>
          <a:ln w="0">
            <a:noFill/>
          </a:ln>
        </p:spPr>
      </p:pic>
      <p:sp>
        <p:nvSpPr>
          <p:cNvPr id="256" name=""/>
          <p:cNvSpPr/>
          <p:nvPr/>
        </p:nvSpPr>
        <p:spPr>
          <a:xfrm>
            <a:off x="4416120" y="1828800"/>
            <a:ext cx="427068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Axes of Symmetry per Geometric Shape</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Anatomy of a Piece of Paper</a:t>
            </a:r>
            <a:endParaRPr b="0" lang="en-US" sz="4000" strike="noStrike" u="none">
              <a:solidFill>
                <a:srgbClr val="ffffff"/>
              </a:solidFill>
              <a:effectLst/>
              <a:uFillTx/>
              <a:latin typeface="Arial"/>
            </a:endParaRPr>
          </a:p>
        </p:txBody>
      </p:sp>
      <p:sp>
        <p:nvSpPr>
          <p:cNvPr id="258" name="PlaceHolder 2"/>
          <p:cNvSpPr>
            <a:spLocks noGrp="1"/>
          </p:cNvSpPr>
          <p:nvPr>
            <p:ph/>
          </p:nvPr>
        </p:nvSpPr>
        <p:spPr>
          <a:xfrm>
            <a:off x="777240" y="1645920"/>
            <a:ext cx="3428280" cy="270504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Any way you cut and mirror, the squares, they are distinct from themselves. I wondered if they were perhaps a way to sign the paper digitally, but I have concluded that they are most likely not storing data, at least not anything useful to me.</a:t>
            </a:r>
            <a:endParaRPr b="0" lang="en-US" sz="1200" strike="noStrike" u="none">
              <a:solidFill>
                <a:srgbClr val="ffffff"/>
              </a:solidFill>
              <a:effectLst/>
              <a:uFillTx/>
              <a:latin typeface="Arial"/>
            </a:endParaRPr>
          </a:p>
        </p:txBody>
      </p:sp>
      <p:sp>
        <p:nvSpPr>
          <p:cNvPr id="259" name="Google Shape;200;p 10"/>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60" name="Google Shape;201;p 10"/>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61" name="Google Shape;202;p 10"/>
          <p:cNvSpPr/>
          <p:nvPr/>
        </p:nvSpPr>
        <p:spPr>
          <a:xfrm>
            <a:off x="7764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62" name="Google Shape;180;p 13"/>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pic>
        <p:nvPicPr>
          <p:cNvPr id="263" name="" descr=""/>
          <p:cNvPicPr/>
          <p:nvPr/>
        </p:nvPicPr>
        <p:blipFill>
          <a:blip r:embed="rId1"/>
          <a:stretch/>
        </p:blipFill>
        <p:spPr>
          <a:xfrm>
            <a:off x="5368680" y="1523880"/>
            <a:ext cx="1523520" cy="1523520"/>
          </a:xfrm>
          <a:prstGeom prst="rect">
            <a:avLst/>
          </a:prstGeom>
          <a:noFill/>
          <a:ln w="0">
            <a:noFill/>
          </a:ln>
        </p:spPr>
      </p:pic>
      <p:pic>
        <p:nvPicPr>
          <p:cNvPr id="264" name="" descr=""/>
          <p:cNvPicPr/>
          <p:nvPr/>
        </p:nvPicPr>
        <p:blipFill>
          <a:blip r:embed="rId2"/>
          <a:stretch/>
        </p:blipFill>
        <p:spPr>
          <a:xfrm>
            <a:off x="6938640" y="1523880"/>
            <a:ext cx="1523520" cy="1523520"/>
          </a:xfrm>
          <a:prstGeom prst="rect">
            <a:avLst/>
          </a:prstGeom>
          <a:noFill/>
          <a:ln w="0">
            <a:noFill/>
          </a:ln>
        </p:spPr>
      </p:pic>
      <p:pic>
        <p:nvPicPr>
          <p:cNvPr id="265" name="" descr=""/>
          <p:cNvPicPr/>
          <p:nvPr/>
        </p:nvPicPr>
        <p:blipFill>
          <a:blip r:embed="rId3"/>
          <a:stretch/>
        </p:blipFill>
        <p:spPr>
          <a:xfrm>
            <a:off x="5368680" y="3084120"/>
            <a:ext cx="1523520" cy="1523520"/>
          </a:xfrm>
          <a:prstGeom prst="rect">
            <a:avLst/>
          </a:prstGeom>
          <a:noFill/>
          <a:ln w="0">
            <a:noFill/>
          </a:ln>
        </p:spPr>
      </p:pic>
      <p:pic>
        <p:nvPicPr>
          <p:cNvPr id="266" name="" descr=""/>
          <p:cNvPicPr/>
          <p:nvPr/>
        </p:nvPicPr>
        <p:blipFill>
          <a:blip r:embed="rId4"/>
          <a:stretch/>
        </p:blipFill>
        <p:spPr>
          <a:xfrm>
            <a:off x="6938640" y="3084120"/>
            <a:ext cx="1523520" cy="152352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Anatomy of a Piece of Paper</a:t>
            </a:r>
            <a:endParaRPr b="0" lang="en-US" sz="4000" strike="noStrike" u="none">
              <a:solidFill>
                <a:srgbClr val="ffffff"/>
              </a:solidFill>
              <a:effectLst/>
              <a:uFillTx/>
              <a:latin typeface="Arial"/>
            </a:endParaRPr>
          </a:p>
        </p:txBody>
      </p:sp>
      <p:sp>
        <p:nvSpPr>
          <p:cNvPr id="268" name="Google Shape;200;p 11"/>
          <p:cNvSpPr/>
          <p:nvPr/>
        </p:nvSpPr>
        <p:spPr>
          <a:xfrm>
            <a:off x="1919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69" name="Google Shape;201;p 11"/>
          <p:cNvSpPr/>
          <p:nvPr/>
        </p:nvSpPr>
        <p:spPr>
          <a:xfrm>
            <a:off x="690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70" name="Google Shape;202;p 11"/>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pic>
        <p:nvPicPr>
          <p:cNvPr id="271" name="" descr=""/>
          <p:cNvPicPr/>
          <p:nvPr/>
        </p:nvPicPr>
        <p:blipFill>
          <a:blip r:embed="rId1"/>
          <a:stretch/>
        </p:blipFill>
        <p:spPr>
          <a:xfrm>
            <a:off x="5368680" y="1523880"/>
            <a:ext cx="1523520" cy="1523520"/>
          </a:xfrm>
          <a:prstGeom prst="rect">
            <a:avLst/>
          </a:prstGeom>
          <a:noFill/>
          <a:ln w="0">
            <a:noFill/>
          </a:ln>
        </p:spPr>
      </p:pic>
      <p:pic>
        <p:nvPicPr>
          <p:cNvPr id="272" name="" descr=""/>
          <p:cNvPicPr/>
          <p:nvPr/>
        </p:nvPicPr>
        <p:blipFill>
          <a:blip r:embed="rId2"/>
          <a:stretch/>
        </p:blipFill>
        <p:spPr>
          <a:xfrm>
            <a:off x="5368680" y="3084120"/>
            <a:ext cx="1523520" cy="1523520"/>
          </a:xfrm>
          <a:prstGeom prst="rect">
            <a:avLst/>
          </a:prstGeom>
          <a:noFill/>
          <a:ln w="0">
            <a:noFill/>
          </a:ln>
        </p:spPr>
      </p:pic>
      <p:pic>
        <p:nvPicPr>
          <p:cNvPr id="273" name="" descr=""/>
          <p:cNvPicPr/>
          <p:nvPr/>
        </p:nvPicPr>
        <p:blipFill>
          <a:blip r:embed="rId3"/>
          <a:stretch/>
        </p:blipFill>
        <p:spPr>
          <a:xfrm>
            <a:off x="6938640" y="3084120"/>
            <a:ext cx="1523520" cy="1523520"/>
          </a:xfrm>
          <a:prstGeom prst="rect">
            <a:avLst/>
          </a:prstGeom>
          <a:noFill/>
          <a:ln w="0">
            <a:noFill/>
          </a:ln>
        </p:spPr>
      </p:pic>
      <p:pic>
        <p:nvPicPr>
          <p:cNvPr id="274" name="" descr=""/>
          <p:cNvPicPr/>
          <p:nvPr/>
        </p:nvPicPr>
        <p:blipFill>
          <a:blip r:embed="rId4"/>
          <a:stretch/>
        </p:blipFill>
        <p:spPr>
          <a:xfrm>
            <a:off x="3808440" y="1523880"/>
            <a:ext cx="1523520" cy="1523520"/>
          </a:xfrm>
          <a:prstGeom prst="rect">
            <a:avLst/>
          </a:prstGeom>
          <a:noFill/>
          <a:ln w="0">
            <a:noFill/>
          </a:ln>
        </p:spPr>
      </p:pic>
      <p:pic>
        <p:nvPicPr>
          <p:cNvPr id="275" name="" descr=""/>
          <p:cNvPicPr/>
          <p:nvPr/>
        </p:nvPicPr>
        <p:blipFill>
          <a:blip r:embed="rId5"/>
          <a:stretch/>
        </p:blipFill>
        <p:spPr>
          <a:xfrm>
            <a:off x="3808440" y="3084120"/>
            <a:ext cx="1523520" cy="1523520"/>
          </a:xfrm>
          <a:prstGeom prst="rect">
            <a:avLst/>
          </a:prstGeom>
          <a:noFill/>
          <a:ln w="0">
            <a:noFill/>
          </a:ln>
        </p:spPr>
      </p:pic>
      <p:pic>
        <p:nvPicPr>
          <p:cNvPr id="276" name="" descr=""/>
          <p:cNvPicPr/>
          <p:nvPr/>
        </p:nvPicPr>
        <p:blipFill>
          <a:blip r:embed="rId6"/>
          <a:stretch/>
        </p:blipFill>
        <p:spPr>
          <a:xfrm>
            <a:off x="678240" y="1523880"/>
            <a:ext cx="1523520" cy="1523520"/>
          </a:xfrm>
          <a:prstGeom prst="rect">
            <a:avLst/>
          </a:prstGeom>
          <a:noFill/>
          <a:ln w="0">
            <a:noFill/>
          </a:ln>
        </p:spPr>
      </p:pic>
      <p:pic>
        <p:nvPicPr>
          <p:cNvPr id="277" name="" descr=""/>
          <p:cNvPicPr/>
          <p:nvPr/>
        </p:nvPicPr>
        <p:blipFill>
          <a:blip r:embed="rId7"/>
          <a:stretch/>
        </p:blipFill>
        <p:spPr>
          <a:xfrm>
            <a:off x="6938640" y="1523880"/>
            <a:ext cx="1523520" cy="1523520"/>
          </a:xfrm>
          <a:prstGeom prst="rect">
            <a:avLst/>
          </a:prstGeom>
          <a:noFill/>
          <a:ln w="0">
            <a:noFill/>
          </a:ln>
        </p:spPr>
      </p:pic>
      <p:pic>
        <p:nvPicPr>
          <p:cNvPr id="278" name="" descr=""/>
          <p:cNvPicPr/>
          <p:nvPr/>
        </p:nvPicPr>
        <p:blipFill>
          <a:blip r:embed="rId8"/>
          <a:stretch/>
        </p:blipFill>
        <p:spPr>
          <a:xfrm>
            <a:off x="2238480" y="3084120"/>
            <a:ext cx="1523520" cy="1523520"/>
          </a:xfrm>
          <a:prstGeom prst="rect">
            <a:avLst/>
          </a:prstGeom>
          <a:noFill/>
          <a:ln w="0">
            <a:noFill/>
          </a:ln>
        </p:spPr>
      </p:pic>
      <p:pic>
        <p:nvPicPr>
          <p:cNvPr id="279" name="" descr=""/>
          <p:cNvPicPr/>
          <p:nvPr/>
        </p:nvPicPr>
        <p:blipFill>
          <a:blip r:embed="rId9"/>
          <a:stretch/>
        </p:blipFill>
        <p:spPr>
          <a:xfrm>
            <a:off x="2238480" y="1523880"/>
            <a:ext cx="1523520" cy="152352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Anatomy of a Piece of Paper</a:t>
            </a:r>
            <a:endParaRPr b="0" lang="en-US" sz="4000" strike="noStrike" u="none">
              <a:solidFill>
                <a:srgbClr val="ffffff"/>
              </a:solidFill>
              <a:effectLst/>
              <a:uFillTx/>
              <a:latin typeface="Arial"/>
            </a:endParaRPr>
          </a:p>
        </p:txBody>
      </p:sp>
      <p:sp>
        <p:nvSpPr>
          <p:cNvPr id="281" name="PlaceHolder 2"/>
          <p:cNvSpPr>
            <a:spLocks noGrp="1"/>
          </p:cNvSpPr>
          <p:nvPr>
            <p:ph/>
          </p:nvPr>
        </p:nvSpPr>
        <p:spPr>
          <a:xfrm>
            <a:off x="777240" y="1600200"/>
            <a:ext cx="4075920" cy="27507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I labeled the front of the page “Page 1” and the back of the page “Page 0.” Therefore, as you can see in the picture, the 4 QCS:</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 Page 0 and Page 1 Top Left QCS are the same</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 Page 0 and Page 1 Bottom Right are the same</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 Page 0 Top Right and Bottom Left are the same</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 Page 1 Top Right and Bottom Left are the same</a:t>
            </a:r>
            <a:endParaRPr b="0" lang="en-US" sz="1200" strike="noStrike" u="none">
              <a:solidFill>
                <a:srgbClr val="ffffff"/>
              </a:solidFill>
              <a:effectLst/>
              <a:uFillTx/>
              <a:latin typeface="Arial"/>
            </a:endParaRPr>
          </a:p>
        </p:txBody>
      </p:sp>
      <p:sp>
        <p:nvSpPr>
          <p:cNvPr id="282" name="Google Shape;200;p 8"/>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83" name="Google Shape;201;p 8"/>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84" name="Google Shape;202;p 8"/>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85" name="Google Shape;180;p 11"/>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pic>
        <p:nvPicPr>
          <p:cNvPr id="286" name="" descr=""/>
          <p:cNvPicPr/>
          <p:nvPr/>
        </p:nvPicPr>
        <p:blipFill>
          <a:blip r:embed="rId1"/>
          <a:stretch/>
        </p:blipFill>
        <p:spPr>
          <a:xfrm>
            <a:off x="5218560" y="1584720"/>
            <a:ext cx="2785680" cy="296604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Anatomy of a Piece of Paper</a:t>
            </a:r>
            <a:endParaRPr b="0" lang="en-US" sz="4000" strike="noStrike" u="none">
              <a:solidFill>
                <a:srgbClr val="ffffff"/>
              </a:solidFill>
              <a:effectLst/>
              <a:uFillTx/>
              <a:latin typeface="Arial"/>
            </a:endParaRPr>
          </a:p>
        </p:txBody>
      </p:sp>
      <p:sp>
        <p:nvSpPr>
          <p:cNvPr id="288" name="PlaceHolder 2"/>
          <p:cNvSpPr>
            <a:spLocks noGrp="1"/>
          </p:cNvSpPr>
          <p:nvPr>
            <p:ph/>
          </p:nvPr>
        </p:nvSpPr>
        <p:spPr>
          <a:xfrm>
            <a:off x="777240" y="1600200"/>
            <a:ext cx="4075920" cy="27507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The other calibration feature that is on the paper is a column of triangles. Upon measuring, I determined that these triangles are isosceles and not equilateral. This makes a slight difference for determining the skew of the paper.</a:t>
            </a:r>
            <a:endParaRPr b="0" lang="en-US" sz="1200" strike="noStrike" u="none">
              <a:solidFill>
                <a:srgbClr val="ffffff"/>
              </a:solidFill>
              <a:effectLst/>
              <a:uFillTx/>
              <a:latin typeface="Arial"/>
            </a:endParaRPr>
          </a:p>
        </p:txBody>
      </p:sp>
      <p:sp>
        <p:nvSpPr>
          <p:cNvPr id="289" name="Google Shape;200;p 12"/>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90" name="Google Shape;201;p 12"/>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91" name="Google Shape;202;p 12"/>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92" name="Google Shape;180;p 14"/>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pic>
        <p:nvPicPr>
          <p:cNvPr id="293" name="" descr=""/>
          <p:cNvPicPr/>
          <p:nvPr/>
        </p:nvPicPr>
        <p:blipFill>
          <a:blip r:embed="rId1"/>
          <a:stretch/>
        </p:blipFill>
        <p:spPr>
          <a:xfrm>
            <a:off x="5403600" y="1671120"/>
            <a:ext cx="2537640" cy="248760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714240" y="782280"/>
            <a:ext cx="3654000" cy="693000"/>
          </a:xfrm>
          <a:prstGeom prst="rect">
            <a:avLst/>
          </a:prstGeom>
          <a:noFill/>
          <a:ln w="0">
            <a:noFill/>
          </a:ln>
        </p:spPr>
        <p:txBody>
          <a:bodyPr lIns="91440" rIns="91440" tIns="91440" bIns="91440" anchor="t">
            <a:normAutofit fontScale="47500" lnSpcReduction="19999"/>
          </a:bodyPr>
          <a:p>
            <a:pPr indent="0">
              <a:lnSpc>
                <a:spcPct val="100000"/>
              </a:lnSpc>
              <a:buNone/>
              <a:tabLst>
                <a:tab algn="l" pos="0"/>
              </a:tabLst>
            </a:pPr>
            <a:r>
              <a:rPr b="0" lang="en-US" sz="4000" strike="noStrike" u="none">
                <a:solidFill>
                  <a:schemeClr val="dk1"/>
                </a:solidFill>
                <a:effectLst/>
                <a:uFillTx/>
                <a:latin typeface="Inter Medium"/>
                <a:ea typeface="Inter Medium"/>
              </a:rPr>
              <a:t>Anatomy of a Piece of Paper</a:t>
            </a:r>
            <a:endParaRPr b="0" lang="en-US" sz="4000" strike="noStrike" u="none">
              <a:solidFill>
                <a:srgbClr val="ffffff"/>
              </a:solidFill>
              <a:effectLst/>
              <a:uFillTx/>
              <a:latin typeface="Arial"/>
            </a:endParaRPr>
          </a:p>
        </p:txBody>
      </p:sp>
      <p:sp>
        <p:nvSpPr>
          <p:cNvPr id="295" name="PlaceHolder 2"/>
          <p:cNvSpPr>
            <a:spLocks noGrp="1"/>
          </p:cNvSpPr>
          <p:nvPr>
            <p:ph/>
          </p:nvPr>
        </p:nvSpPr>
        <p:spPr>
          <a:xfrm>
            <a:off x="777240" y="1600200"/>
            <a:ext cx="3600000" cy="27507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After returning from the lengthy rabbit trail about the calibration features, I ended up with a few working paper styles that I might want to use:</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 graph</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 blank</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 dot matrix</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 hexed (for war board games)</a:t>
            </a: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 lined</a:t>
            </a:r>
            <a:endParaRPr b="0" lang="en-US" sz="1200" strike="noStrike" u="none">
              <a:solidFill>
                <a:srgbClr val="ffffff"/>
              </a:solidFill>
              <a:effectLst/>
              <a:uFillTx/>
              <a:latin typeface="Arial"/>
            </a:endParaRPr>
          </a:p>
        </p:txBody>
      </p:sp>
      <p:sp>
        <p:nvSpPr>
          <p:cNvPr id="296" name="Google Shape;200;p 13"/>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297" name="Google Shape;201;p 13"/>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298" name="Google Shape;202;p 13"/>
          <p:cNvSpPr/>
          <p:nvPr/>
        </p:nvSpPr>
        <p:spPr>
          <a:xfrm>
            <a:off x="7800840" y="4812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299" name="Google Shape;180;p 15"/>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pic>
        <p:nvPicPr>
          <p:cNvPr id="300" name="" descr=""/>
          <p:cNvPicPr/>
          <p:nvPr/>
        </p:nvPicPr>
        <p:blipFill>
          <a:blip r:embed="rId1"/>
          <a:stretch/>
        </p:blipFill>
        <p:spPr>
          <a:xfrm>
            <a:off x="5668200" y="159840"/>
            <a:ext cx="2916360" cy="3774240"/>
          </a:xfrm>
          <a:prstGeom prst="rect">
            <a:avLst/>
          </a:prstGeom>
          <a:noFill/>
          <a:ln w="0">
            <a:noFill/>
          </a:ln>
        </p:spPr>
      </p:pic>
      <p:pic>
        <p:nvPicPr>
          <p:cNvPr id="301" name="" descr=""/>
          <p:cNvPicPr/>
          <p:nvPr/>
        </p:nvPicPr>
        <p:blipFill>
          <a:blip r:embed="rId2"/>
          <a:stretch/>
        </p:blipFill>
        <p:spPr>
          <a:xfrm>
            <a:off x="5499000" y="303480"/>
            <a:ext cx="2916360" cy="3774240"/>
          </a:xfrm>
          <a:prstGeom prst="rect">
            <a:avLst/>
          </a:prstGeom>
          <a:noFill/>
          <a:ln w="0">
            <a:noFill/>
          </a:ln>
        </p:spPr>
      </p:pic>
      <p:pic>
        <p:nvPicPr>
          <p:cNvPr id="302" name="" descr=""/>
          <p:cNvPicPr/>
          <p:nvPr/>
        </p:nvPicPr>
        <p:blipFill>
          <a:blip r:embed="rId3"/>
          <a:stretch/>
        </p:blipFill>
        <p:spPr>
          <a:xfrm>
            <a:off x="5253480" y="540360"/>
            <a:ext cx="2916360" cy="3774240"/>
          </a:xfrm>
          <a:prstGeom prst="rect">
            <a:avLst/>
          </a:prstGeom>
          <a:noFill/>
          <a:ln w="0">
            <a:noFill/>
          </a:ln>
        </p:spPr>
      </p:pic>
      <p:pic>
        <p:nvPicPr>
          <p:cNvPr id="303" name="" descr=""/>
          <p:cNvPicPr/>
          <p:nvPr/>
        </p:nvPicPr>
        <p:blipFill>
          <a:blip r:embed="rId4">
            <a:extLst>
              <a:ext uri="{96DAC541-7B7A-43D3-8B79-37D633B846F1}">
                <asvg:svgBlip xmlns:asvg="http://schemas.microsoft.com/office/drawing/2016/SVG/main" r:embed="rId5"/>
              </a:ext>
            </a:extLst>
          </a:blip>
          <a:stretch/>
        </p:blipFill>
        <p:spPr>
          <a:xfrm>
            <a:off x="4948560" y="785880"/>
            <a:ext cx="2916360" cy="3774240"/>
          </a:xfrm>
          <a:prstGeom prst="rect">
            <a:avLst/>
          </a:prstGeom>
          <a:noFill/>
          <a:ln w="0">
            <a:noFill/>
          </a:ln>
        </p:spPr>
      </p:pic>
      <p:pic>
        <p:nvPicPr>
          <p:cNvPr id="304" name="" descr=""/>
          <p:cNvPicPr/>
          <p:nvPr/>
        </p:nvPicPr>
        <p:blipFill>
          <a:blip r:embed="rId6"/>
          <a:stretch/>
        </p:blipFill>
        <p:spPr>
          <a:xfrm>
            <a:off x="4626720" y="1082160"/>
            <a:ext cx="2916360" cy="3774240"/>
          </a:xfrm>
          <a:prstGeom prst="rect">
            <a:avLst/>
          </a:prstGeom>
          <a:noFill/>
          <a:ln w="0">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3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3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3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30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Google Shape;188;p 1"/>
          <p:cNvSpPr/>
          <p:nvPr/>
        </p:nvSpPr>
        <p:spPr>
          <a:xfrm>
            <a:off x="134316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a:lnSpc>
                <a:spcPct val="100000"/>
              </a:lnSpc>
            </a:pPr>
            <a:endParaRPr b="0" lang="fr-FR" sz="1800" strike="noStrike" u="none">
              <a:solidFill>
                <a:schemeClr val="dk1"/>
              </a:solidFill>
              <a:effectLst/>
              <a:uFillTx/>
              <a:latin typeface="Arial"/>
            </a:endParaRPr>
          </a:p>
        </p:txBody>
      </p:sp>
      <p:sp>
        <p:nvSpPr>
          <p:cNvPr id="306" name="Google Shape;189;p 2"/>
          <p:cNvSpPr/>
          <p:nvPr/>
        </p:nvSpPr>
        <p:spPr>
          <a:xfrm>
            <a:off x="11448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a:lnSpc>
                <a:spcPct val="100000"/>
              </a:lnSpc>
            </a:pPr>
            <a:endParaRPr b="0" lang="fr-FR" sz="1800" strike="noStrike" u="none">
              <a:solidFill>
                <a:schemeClr val="dk1"/>
              </a:solidFill>
              <a:effectLst/>
              <a:uFillTx/>
              <a:latin typeface="Arial"/>
            </a:endParaRPr>
          </a:p>
        </p:txBody>
      </p:sp>
      <p:sp>
        <p:nvSpPr>
          <p:cNvPr id="307" name="Google Shape;190;p 2"/>
          <p:cNvSpPr/>
          <p:nvPr/>
        </p:nvSpPr>
        <p:spPr>
          <a:xfrm>
            <a:off x="780084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a:lnSpc>
                <a:spcPct val="100000"/>
              </a:lnSpc>
            </a:pPr>
            <a:endParaRPr b="0" lang="fr-FR" sz="1800" strike="noStrike" u="none">
              <a:solidFill>
                <a:schemeClr val="dk1"/>
              </a:solidFill>
              <a:effectLst/>
              <a:uFillTx/>
              <a:latin typeface="Arial"/>
            </a:endParaRPr>
          </a:p>
        </p:txBody>
      </p:sp>
      <p:sp>
        <p:nvSpPr>
          <p:cNvPr id="308" name="PlaceHolder 1"/>
          <p:cNvSpPr>
            <a:spLocks noGrp="1"/>
          </p:cNvSpPr>
          <p:nvPr>
            <p:ph type="title"/>
          </p:nvPr>
        </p:nvSpPr>
        <p:spPr>
          <a:xfrm>
            <a:off x="723960" y="1857240"/>
            <a:ext cx="4131720" cy="1569600"/>
          </a:xfrm>
          <a:prstGeom prst="rect">
            <a:avLst/>
          </a:prstGeom>
          <a:noFill/>
          <a:ln w="0">
            <a:noFill/>
          </a:ln>
        </p:spPr>
        <p:txBody>
          <a:bodyPr lIns="91440" rIns="91440" tIns="91440" bIns="91440" anchor="t">
            <a:normAutofit/>
          </a:bodyPr>
          <a:p>
            <a:pPr indent="0">
              <a:lnSpc>
                <a:spcPct val="100000"/>
              </a:lnSpc>
              <a:buNone/>
              <a:tabLst>
                <a:tab algn="l" pos="0"/>
              </a:tabLst>
            </a:pPr>
            <a:r>
              <a:rPr b="0" lang="en-US" sz="4500" strike="noStrike" u="none">
                <a:solidFill>
                  <a:schemeClr val="lt1"/>
                </a:solidFill>
                <a:effectLst/>
                <a:uFillTx/>
                <a:latin typeface="Inter Medium"/>
                <a:ea typeface="Inter Medium"/>
              </a:rPr>
              <a:t>Evaluation Techniques</a:t>
            </a:r>
            <a:endParaRPr b="0" lang="en-US" sz="4500" strike="noStrike" u="none">
              <a:solidFill>
                <a:srgbClr val="000000"/>
              </a:solidFill>
              <a:effectLst/>
              <a:uFillTx/>
              <a:latin typeface="Arial"/>
            </a:endParaRPr>
          </a:p>
        </p:txBody>
      </p:sp>
      <p:sp>
        <p:nvSpPr>
          <p:cNvPr id="309" name="PlaceHolder 2"/>
          <p:cNvSpPr>
            <a:spLocks noGrp="1"/>
          </p:cNvSpPr>
          <p:nvPr>
            <p:ph type="title"/>
          </p:nvPr>
        </p:nvSpPr>
        <p:spPr>
          <a:xfrm>
            <a:off x="723960" y="981000"/>
            <a:ext cx="1236240" cy="874080"/>
          </a:xfrm>
          <a:prstGeom prst="rect">
            <a:avLst/>
          </a:prstGeom>
          <a:noFill/>
          <a:ln w="0">
            <a:noFill/>
          </a:ln>
        </p:spPr>
        <p:txBody>
          <a:bodyPr lIns="91440" rIns="91440" tIns="91440" bIns="91440" anchor="b">
            <a:normAutofit/>
          </a:bodyPr>
          <a:p>
            <a:pPr indent="0">
              <a:lnSpc>
                <a:spcPct val="100000"/>
              </a:lnSpc>
              <a:buNone/>
              <a:tabLst>
                <a:tab algn="l" pos="0"/>
              </a:tabLst>
            </a:pPr>
            <a:r>
              <a:rPr b="0" lang="en-US" sz="4500" strike="noStrike" u="none">
                <a:solidFill>
                  <a:schemeClr val="lt1"/>
                </a:solidFill>
                <a:effectLst/>
                <a:uFillTx/>
                <a:latin typeface="Calibri"/>
                <a:ea typeface="Inter Medium"/>
              </a:rPr>
              <a:t>03</a:t>
            </a:r>
            <a:endParaRPr b="0" lang="en-US" sz="45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Page Corner Search Metric</a:t>
            </a:r>
            <a:endParaRPr b="0" lang="en-US" sz="4000" strike="noStrike" u="none">
              <a:solidFill>
                <a:srgbClr val="ffffff"/>
              </a:solidFill>
              <a:effectLst/>
              <a:uFillTx/>
              <a:latin typeface="Arial"/>
            </a:endParaRPr>
          </a:p>
        </p:txBody>
      </p:sp>
      <p:sp>
        <p:nvSpPr>
          <p:cNvPr id="311" name="PlaceHolder 2"/>
          <p:cNvSpPr>
            <a:spLocks noGrp="1"/>
          </p:cNvSpPr>
          <p:nvPr>
            <p:ph/>
          </p:nvPr>
        </p:nvSpPr>
        <p:spPr>
          <a:xfrm>
            <a:off x="4572000" y="1600200"/>
            <a:ext cx="3855600" cy="2750760"/>
          </a:xfrm>
          <a:prstGeom prst="rect">
            <a:avLst/>
          </a:prstGeom>
          <a:noFill/>
          <a:ln w="0">
            <a:noFill/>
          </a:ln>
        </p:spPr>
        <p:txBody>
          <a:bodyPr lIns="91440" rIns="91440" tIns="91440" bIns="91440" anchor="t">
            <a:normAutofit lnSpcReduction="9999"/>
          </a:bodyPr>
          <a:p>
            <a:pPr indent="0">
              <a:lnSpc>
                <a:spcPct val="150000"/>
              </a:lnSpc>
              <a:buNone/>
              <a:tabLst>
                <a:tab algn="l" pos="0"/>
              </a:tabLst>
            </a:pPr>
            <a:r>
              <a:rPr b="0" lang="en-US" sz="1200" strike="noStrike" u="none">
                <a:solidFill>
                  <a:schemeClr val="dk1"/>
                </a:solidFill>
                <a:effectLst/>
                <a:uFillTx/>
                <a:latin typeface="Roboto"/>
                <a:ea typeface="Roboto"/>
              </a:rPr>
              <a:t>The measurement of accuracy is defined as:</a:t>
            </a:r>
            <a:endParaRPr b="0" lang="en-US" sz="1200" strike="noStrike" u="none">
              <a:solidFill>
                <a:srgbClr val="ffffff"/>
              </a:solidFill>
              <a:effectLst/>
              <a:uFillTx/>
              <a:latin typeface="Arial"/>
            </a:endParaRPr>
          </a:p>
          <a:p>
            <a:pPr indent="0">
              <a:lnSpc>
                <a:spcPct val="150000"/>
              </a:lnSpc>
              <a:buNone/>
              <a:tabLst>
                <a:tab algn="l" pos="0"/>
              </a:tabLst>
            </a:pPr>
            <a:endParaRPr b="0" lang="en-US" sz="1200" strike="noStrike" u="none">
              <a:solidFill>
                <a:srgbClr val="ffffff"/>
              </a:solidFill>
              <a:effectLst/>
              <a:uFillTx/>
              <a:latin typeface="Arial"/>
            </a:endParaRPr>
          </a:p>
          <a:p>
            <a:pPr indent="0">
              <a:lnSpc>
                <a:spcPct val="150000"/>
              </a:lnSpc>
              <a:spcBef>
                <a:spcPts val="1191"/>
              </a:spcBef>
              <a:spcAft>
                <a:spcPts val="992"/>
              </a:spcAft>
              <a:buNone/>
              <a:tabLst>
                <a:tab algn="l" pos="0"/>
              </a:tabLst>
            </a:pPr>
            <a:r>
              <a:rPr b="1" lang="en-US" sz="1200" strike="noStrike" u="none">
                <a:solidFill>
                  <a:schemeClr val="dk1"/>
                </a:solidFill>
                <a:effectLst/>
                <a:uFillTx/>
                <a:latin typeface="Consolas"/>
                <a:ea typeface="Roboto"/>
              </a:rPr>
              <a:t># Sort by area (largest first) and prefer more square-like shapes        square_candidates.sort(key=lambda x: x['area'] * x['solidity'], reverse=True)</a:t>
            </a:r>
            <a:endParaRPr b="0" lang="en-US" sz="1200" strike="noStrike" u="none">
              <a:solidFill>
                <a:srgbClr val="ffffff"/>
              </a:solidFill>
              <a:effectLst/>
              <a:uFillTx/>
              <a:latin typeface="Arial"/>
            </a:endParaRPr>
          </a:p>
          <a:p>
            <a:pPr indent="0">
              <a:lnSpc>
                <a:spcPct val="150000"/>
              </a:lnSpc>
              <a:spcBef>
                <a:spcPts val="1191"/>
              </a:spcBef>
              <a:spcAft>
                <a:spcPts val="992"/>
              </a:spcAft>
              <a:buNone/>
              <a:tabLst>
                <a:tab algn="l" pos="0"/>
              </a:tabLst>
            </a:pPr>
            <a:r>
              <a:rPr b="0" lang="en-US" sz="1200" strike="noStrike" u="none">
                <a:solidFill>
                  <a:schemeClr val="dk1"/>
                </a:solidFill>
                <a:effectLst/>
                <a:uFillTx/>
                <a:latin typeface="Roboto"/>
                <a:ea typeface="Roboto"/>
              </a:rPr>
              <a:t>Note: you can find this on 111 and 112 of </a:t>
            </a:r>
            <a:r>
              <a:rPr b="1" lang="en-US" sz="1200" strike="noStrike" u="none">
                <a:solidFill>
                  <a:schemeClr val="dk1"/>
                </a:solidFill>
                <a:effectLst/>
                <a:uFillTx/>
                <a:latin typeface="Roboto"/>
                <a:ea typeface="Roboto"/>
              </a:rPr>
              <a:t>Page Dimensions</a:t>
            </a:r>
            <a:endParaRPr b="0" lang="en-US" sz="1200" strike="noStrike" u="none">
              <a:solidFill>
                <a:srgbClr val="ffffff"/>
              </a:solidFill>
              <a:effectLst/>
              <a:uFillTx/>
              <a:latin typeface="Arial"/>
            </a:endParaRPr>
          </a:p>
        </p:txBody>
      </p:sp>
      <p:sp>
        <p:nvSpPr>
          <p:cNvPr id="312" name="Google Shape;200;p 2"/>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313" name="Google Shape;201;p 2"/>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14" name="Google Shape;202;p 2"/>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315" name="Google Shape;180;p 3"/>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16" name=""/>
          <p:cNvSpPr/>
          <p:nvPr/>
        </p:nvSpPr>
        <p:spPr>
          <a:xfrm>
            <a:off x="228960" y="1831320"/>
            <a:ext cx="4113360" cy="2741760"/>
          </a:xfrm>
          <a:prstGeom prst="bracePair">
            <a:avLst>
              <a:gd name="adj" fmla="val 8333"/>
            </a:avLst>
          </a:prstGeom>
          <a:noFill/>
          <a:ln w="0">
            <a:solidFill>
              <a:srgbClr val="000000"/>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317" name=""/>
          <p:cNvSpPr/>
          <p:nvPr/>
        </p:nvSpPr>
        <p:spPr>
          <a:xfrm>
            <a:off x="1795680" y="1598400"/>
            <a:ext cx="106920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Example</a:t>
            </a:r>
            <a:endParaRPr b="0" lang="en-US" sz="1800" strike="noStrike" u="none">
              <a:solidFill>
                <a:srgbClr val="ffffff"/>
              </a:solidFill>
              <a:effectLst/>
              <a:uFillTx/>
              <a:latin typeface="Arial"/>
            </a:endParaRPr>
          </a:p>
        </p:txBody>
      </p:sp>
      <p:pic>
        <p:nvPicPr>
          <p:cNvPr id="318" name="" descr=""/>
          <p:cNvPicPr/>
          <p:nvPr/>
        </p:nvPicPr>
        <p:blipFill>
          <a:blip r:embed="rId1"/>
          <a:stretch/>
        </p:blipFill>
        <p:spPr>
          <a:xfrm rot="19800">
            <a:off x="2350080" y="2251080"/>
            <a:ext cx="1572480" cy="2020320"/>
          </a:xfrm>
          <a:prstGeom prst="rect">
            <a:avLst/>
          </a:prstGeom>
          <a:noFill/>
          <a:ln w="0">
            <a:noFill/>
          </a:ln>
        </p:spPr>
      </p:pic>
      <p:sp>
        <p:nvSpPr>
          <p:cNvPr id="319" name=""/>
          <p:cNvSpPr/>
          <p:nvPr/>
        </p:nvSpPr>
        <p:spPr>
          <a:xfrm>
            <a:off x="2235240" y="2082600"/>
            <a:ext cx="360" cy="234324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Arial"/>
            </a:endParaRPr>
          </a:p>
        </p:txBody>
      </p:sp>
      <p:pic>
        <p:nvPicPr>
          <p:cNvPr id="320" name="" descr=""/>
          <p:cNvPicPr/>
          <p:nvPr/>
        </p:nvPicPr>
        <p:blipFill>
          <a:blip r:embed="rId2"/>
          <a:stretch/>
        </p:blipFill>
        <p:spPr>
          <a:xfrm rot="19800">
            <a:off x="565560" y="2225880"/>
            <a:ext cx="1572480" cy="202032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Page Corner Search Metric</a:t>
            </a:r>
            <a:endParaRPr b="0" lang="en-US" sz="4000" strike="noStrike" u="none">
              <a:solidFill>
                <a:srgbClr val="ffffff"/>
              </a:solidFill>
              <a:effectLst/>
              <a:uFillTx/>
              <a:latin typeface="Arial"/>
            </a:endParaRPr>
          </a:p>
        </p:txBody>
      </p:sp>
      <p:sp>
        <p:nvSpPr>
          <p:cNvPr id="322" name="PlaceHolder 2"/>
          <p:cNvSpPr>
            <a:spLocks noGrp="1"/>
          </p:cNvSpPr>
          <p:nvPr>
            <p:ph/>
          </p:nvPr>
        </p:nvSpPr>
        <p:spPr>
          <a:xfrm>
            <a:off x="4572000" y="1600200"/>
            <a:ext cx="3855600" cy="2750760"/>
          </a:xfrm>
          <a:prstGeom prst="rect">
            <a:avLst/>
          </a:prstGeom>
          <a:noFill/>
          <a:ln w="0">
            <a:noFill/>
          </a:ln>
        </p:spPr>
        <p:txBody>
          <a:bodyPr lIns="91440" rIns="91440" tIns="91440" bIns="91440" anchor="t">
            <a:normAutofit lnSpcReduction="9999"/>
          </a:bodyPr>
          <a:p>
            <a:pPr indent="0">
              <a:lnSpc>
                <a:spcPct val="150000"/>
              </a:lnSpc>
              <a:buNone/>
              <a:tabLst>
                <a:tab algn="l" pos="0"/>
              </a:tabLst>
            </a:pPr>
            <a:r>
              <a:rPr b="0" lang="en-US" sz="1200" strike="noStrike" u="none">
                <a:solidFill>
                  <a:schemeClr val="dk1"/>
                </a:solidFill>
                <a:effectLst/>
                <a:uFillTx/>
                <a:latin typeface="Roboto"/>
                <a:ea typeface="Roboto"/>
              </a:rPr>
              <a:t>The pattern detection uses a KNN algorithm to search for the pattern. I would probably improve this with more finely labelled examples. In the current state, the normalization process fails at the smallest deviation from the near-perfect individual sample. On some individuals, I was able to capture 3 of 4 corners, but then the auto-crop and rotate functions broke because I required 4.</a:t>
            </a:r>
            <a:endParaRPr b="0" lang="en-US" sz="1200" strike="noStrike" u="none">
              <a:solidFill>
                <a:srgbClr val="ffffff"/>
              </a:solidFill>
              <a:effectLst/>
              <a:uFillTx/>
              <a:latin typeface="Arial"/>
            </a:endParaRPr>
          </a:p>
        </p:txBody>
      </p:sp>
      <p:sp>
        <p:nvSpPr>
          <p:cNvPr id="323" name="Google Shape;200;p 14"/>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324" name="Google Shape;201;p 14"/>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25" name="Google Shape;202;p 14"/>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326" name="Google Shape;180;p 16"/>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27" name=""/>
          <p:cNvSpPr/>
          <p:nvPr/>
        </p:nvSpPr>
        <p:spPr>
          <a:xfrm>
            <a:off x="228960" y="1831320"/>
            <a:ext cx="4113360" cy="2741760"/>
          </a:xfrm>
          <a:prstGeom prst="bracePair">
            <a:avLst>
              <a:gd name="adj" fmla="val 8333"/>
            </a:avLst>
          </a:prstGeom>
          <a:noFill/>
          <a:ln w="0">
            <a:solidFill>
              <a:srgbClr val="000000"/>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328" name=""/>
          <p:cNvSpPr/>
          <p:nvPr/>
        </p:nvSpPr>
        <p:spPr>
          <a:xfrm>
            <a:off x="1795680" y="1598400"/>
            <a:ext cx="106920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Example</a:t>
            </a:r>
            <a:endParaRPr b="0" lang="en-US" sz="1800" strike="noStrike" u="none">
              <a:solidFill>
                <a:srgbClr val="ffffff"/>
              </a:solidFill>
              <a:effectLst/>
              <a:uFillTx/>
              <a:latin typeface="Arial"/>
            </a:endParaRPr>
          </a:p>
        </p:txBody>
      </p:sp>
      <p:pic>
        <p:nvPicPr>
          <p:cNvPr id="329" name="" descr=""/>
          <p:cNvPicPr/>
          <p:nvPr/>
        </p:nvPicPr>
        <p:blipFill>
          <a:blip r:embed="rId1"/>
          <a:stretch/>
        </p:blipFill>
        <p:spPr>
          <a:xfrm rot="19800">
            <a:off x="2350080" y="2251080"/>
            <a:ext cx="1572480" cy="2020320"/>
          </a:xfrm>
          <a:prstGeom prst="rect">
            <a:avLst/>
          </a:prstGeom>
          <a:noFill/>
          <a:ln w="0">
            <a:noFill/>
          </a:ln>
        </p:spPr>
      </p:pic>
      <p:sp>
        <p:nvSpPr>
          <p:cNvPr id="330" name=""/>
          <p:cNvSpPr/>
          <p:nvPr/>
        </p:nvSpPr>
        <p:spPr>
          <a:xfrm>
            <a:off x="2235240" y="2082600"/>
            <a:ext cx="360" cy="234324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Arial"/>
            </a:endParaRPr>
          </a:p>
        </p:txBody>
      </p:sp>
      <p:pic>
        <p:nvPicPr>
          <p:cNvPr id="331" name="" descr=""/>
          <p:cNvPicPr/>
          <p:nvPr/>
        </p:nvPicPr>
        <p:blipFill>
          <a:blip r:embed="rId2"/>
          <a:stretch/>
        </p:blipFill>
        <p:spPr>
          <a:xfrm rot="19800">
            <a:off x="565560" y="2225880"/>
            <a:ext cx="1572480" cy="202032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Google Shape;188;p32"/>
          <p:cNvSpPr/>
          <p:nvPr/>
        </p:nvSpPr>
        <p:spPr>
          <a:xfrm>
            <a:off x="134316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91" name="Google Shape;189;p32"/>
          <p:cNvSpPr/>
          <p:nvPr/>
        </p:nvSpPr>
        <p:spPr>
          <a:xfrm>
            <a:off x="11448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92" name="Google Shape;190;p32"/>
          <p:cNvSpPr/>
          <p:nvPr/>
        </p:nvSpPr>
        <p:spPr>
          <a:xfrm>
            <a:off x="780084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93" name="PlaceHolder 1"/>
          <p:cNvSpPr>
            <a:spLocks noGrp="1"/>
          </p:cNvSpPr>
          <p:nvPr>
            <p:ph type="title"/>
          </p:nvPr>
        </p:nvSpPr>
        <p:spPr>
          <a:xfrm>
            <a:off x="723960" y="1857240"/>
            <a:ext cx="5392800" cy="1569600"/>
          </a:xfrm>
          <a:prstGeom prst="rect">
            <a:avLst/>
          </a:prstGeom>
          <a:noFill/>
          <a:ln w="0">
            <a:noFill/>
          </a:ln>
        </p:spPr>
        <p:txBody>
          <a:bodyPr lIns="91440" rIns="91440" tIns="91440" bIns="91440" anchor="t">
            <a:normAutofit/>
          </a:bodyPr>
          <a:p>
            <a:pPr indent="0">
              <a:lnSpc>
                <a:spcPct val="100000"/>
              </a:lnSpc>
              <a:buNone/>
              <a:tabLst>
                <a:tab algn="l" pos="0"/>
              </a:tabLst>
            </a:pPr>
            <a:r>
              <a:rPr b="0" lang="en-US" sz="4500" strike="noStrike" u="none">
                <a:solidFill>
                  <a:schemeClr val="lt1"/>
                </a:solidFill>
                <a:effectLst/>
                <a:uFillTx/>
                <a:latin typeface="Inter Medium"/>
                <a:ea typeface="Inter Medium"/>
              </a:rPr>
              <a:t>Project Introduction</a:t>
            </a:r>
            <a:endParaRPr b="0" lang="en-US" sz="4500" strike="noStrike" u="none">
              <a:solidFill>
                <a:srgbClr val="000000"/>
              </a:solidFill>
              <a:effectLst/>
              <a:uFillTx/>
              <a:latin typeface="Arial"/>
            </a:endParaRPr>
          </a:p>
        </p:txBody>
      </p:sp>
      <p:sp>
        <p:nvSpPr>
          <p:cNvPr id="94" name="PlaceHolder 2"/>
          <p:cNvSpPr>
            <a:spLocks noGrp="1"/>
          </p:cNvSpPr>
          <p:nvPr>
            <p:ph type="title"/>
          </p:nvPr>
        </p:nvSpPr>
        <p:spPr>
          <a:xfrm>
            <a:off x="723960" y="981000"/>
            <a:ext cx="1236240" cy="874080"/>
          </a:xfrm>
          <a:prstGeom prst="rect">
            <a:avLst/>
          </a:prstGeom>
          <a:noFill/>
          <a:ln w="0">
            <a:noFill/>
          </a:ln>
        </p:spPr>
        <p:txBody>
          <a:bodyPr lIns="91440" rIns="91440" tIns="91440" bIns="91440" anchor="b">
            <a:normAutofit/>
          </a:bodyPr>
          <a:p>
            <a:pPr indent="0">
              <a:lnSpc>
                <a:spcPct val="100000"/>
              </a:lnSpc>
              <a:buNone/>
              <a:tabLst>
                <a:tab algn="l" pos="0"/>
              </a:tabLst>
            </a:pPr>
            <a:r>
              <a:rPr b="0" lang="en-US" sz="4500" strike="noStrike" u="none">
                <a:solidFill>
                  <a:schemeClr val="lt1"/>
                </a:solidFill>
                <a:effectLst/>
                <a:uFillTx/>
                <a:latin typeface="Calibri"/>
                <a:ea typeface="Inter Medium"/>
              </a:rPr>
              <a:t>00</a:t>
            </a:r>
            <a:endParaRPr b="0" lang="en-US" sz="45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Page Corner Search Metric</a:t>
            </a:r>
            <a:endParaRPr b="0" lang="en-US" sz="4000" strike="noStrike" u="none">
              <a:solidFill>
                <a:srgbClr val="ffffff"/>
              </a:solidFill>
              <a:effectLst/>
              <a:uFillTx/>
              <a:latin typeface="Arial"/>
            </a:endParaRPr>
          </a:p>
        </p:txBody>
      </p:sp>
      <p:sp>
        <p:nvSpPr>
          <p:cNvPr id="333" name="PlaceHolder 2"/>
          <p:cNvSpPr>
            <a:spLocks noGrp="1"/>
          </p:cNvSpPr>
          <p:nvPr>
            <p:ph/>
          </p:nvPr>
        </p:nvSpPr>
        <p:spPr>
          <a:xfrm>
            <a:off x="4572000" y="1600200"/>
            <a:ext cx="3855600" cy="2750760"/>
          </a:xfrm>
          <a:prstGeom prst="rect">
            <a:avLst/>
          </a:prstGeom>
          <a:noFill/>
          <a:ln w="0">
            <a:noFill/>
          </a:ln>
        </p:spPr>
        <p:txBody>
          <a:bodyPr lIns="91440" rIns="91440" tIns="91440" bIns="91440" anchor="t">
            <a:normAutofit lnSpcReduction="9999"/>
          </a:bodyPr>
          <a:p>
            <a:pPr indent="0">
              <a:lnSpc>
                <a:spcPct val="150000"/>
              </a:lnSpc>
              <a:buNone/>
              <a:tabLst>
                <a:tab algn="l" pos="0"/>
              </a:tabLst>
            </a:pPr>
            <a:r>
              <a:rPr b="0" lang="en-US" sz="1200" strike="noStrike" u="none">
                <a:solidFill>
                  <a:schemeClr val="dk1"/>
                </a:solidFill>
                <a:effectLst/>
                <a:uFillTx/>
                <a:latin typeface="Roboto"/>
                <a:ea typeface="Roboto"/>
              </a:rPr>
              <a:t>The pattern detection uses a KNN algorithm to search for the pattern. I would probably improve this with more finely labelled examples. In the current state, the normalization process fails at the smallest deviation from the near-perfect individual sample. On some individuals, I was able to capture 3 of 4 corners, but then the auto-crop and rotate functions broke because I required 4.</a:t>
            </a:r>
            <a:endParaRPr b="0" lang="en-US" sz="1200" strike="noStrike" u="none">
              <a:solidFill>
                <a:srgbClr val="ffffff"/>
              </a:solidFill>
              <a:effectLst/>
              <a:uFillTx/>
              <a:latin typeface="Arial"/>
            </a:endParaRPr>
          </a:p>
        </p:txBody>
      </p:sp>
      <p:sp>
        <p:nvSpPr>
          <p:cNvPr id="334" name="Google Shape;200;p 19"/>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335" name="Google Shape;201;p 19"/>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36" name="Google Shape;202;p 19"/>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337" name="Google Shape;180;p 17"/>
          <p:cNvSpPr/>
          <p:nvPr/>
        </p:nvSpPr>
        <p:spPr>
          <a:xfrm>
            <a:off x="1600560" y="183096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38" name=""/>
          <p:cNvSpPr/>
          <p:nvPr/>
        </p:nvSpPr>
        <p:spPr>
          <a:xfrm>
            <a:off x="228960" y="1831320"/>
            <a:ext cx="4113360" cy="2741760"/>
          </a:xfrm>
          <a:prstGeom prst="bracePair">
            <a:avLst>
              <a:gd name="adj" fmla="val 8333"/>
            </a:avLst>
          </a:prstGeom>
          <a:noFill/>
          <a:ln w="0">
            <a:solidFill>
              <a:srgbClr val="000000"/>
            </a:solidFill>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trike="noStrike" u="none">
              <a:solidFill>
                <a:srgbClr val="ffffff"/>
              </a:solidFill>
              <a:effectLst/>
              <a:uFillTx/>
              <a:latin typeface="Arial"/>
            </a:endParaRPr>
          </a:p>
        </p:txBody>
      </p:sp>
      <p:sp>
        <p:nvSpPr>
          <p:cNvPr id="339" name=""/>
          <p:cNvSpPr/>
          <p:nvPr/>
        </p:nvSpPr>
        <p:spPr>
          <a:xfrm>
            <a:off x="1795680" y="1598400"/>
            <a:ext cx="1069200" cy="363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800" strike="noStrike" u="none">
                <a:solidFill>
                  <a:srgbClr val="000000"/>
                </a:solidFill>
                <a:effectLst/>
                <a:uFillTx/>
                <a:latin typeface="Arial"/>
              </a:rPr>
              <a:t>Example</a:t>
            </a:r>
            <a:endParaRPr b="0" lang="en-US" sz="1800" strike="noStrike" u="none">
              <a:solidFill>
                <a:srgbClr val="ffffff"/>
              </a:solidFill>
              <a:effectLst/>
              <a:uFillTx/>
              <a:latin typeface="Arial"/>
            </a:endParaRPr>
          </a:p>
        </p:txBody>
      </p:sp>
      <p:pic>
        <p:nvPicPr>
          <p:cNvPr id="340" name="" descr=""/>
          <p:cNvPicPr/>
          <p:nvPr/>
        </p:nvPicPr>
        <p:blipFill>
          <a:blip r:embed="rId1"/>
          <a:stretch/>
        </p:blipFill>
        <p:spPr>
          <a:xfrm rot="19800">
            <a:off x="2350080" y="2251080"/>
            <a:ext cx="1572480" cy="2020320"/>
          </a:xfrm>
          <a:prstGeom prst="rect">
            <a:avLst/>
          </a:prstGeom>
          <a:noFill/>
          <a:ln w="0">
            <a:noFill/>
          </a:ln>
        </p:spPr>
      </p:pic>
      <p:sp>
        <p:nvSpPr>
          <p:cNvPr id="341" name=""/>
          <p:cNvSpPr/>
          <p:nvPr/>
        </p:nvSpPr>
        <p:spPr>
          <a:xfrm>
            <a:off x="2235240" y="2082600"/>
            <a:ext cx="360" cy="2343240"/>
          </a:xfrm>
          <a:prstGeom prst="line">
            <a:avLst/>
          </a:prstGeom>
          <a:ln w="0">
            <a:solidFill>
              <a:srgbClr val="3465a4"/>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Arial"/>
            </a:endParaRPr>
          </a:p>
        </p:txBody>
      </p:sp>
      <p:pic>
        <p:nvPicPr>
          <p:cNvPr id="342" name="" descr=""/>
          <p:cNvPicPr/>
          <p:nvPr/>
        </p:nvPicPr>
        <p:blipFill>
          <a:blip r:embed="rId2"/>
          <a:stretch/>
        </p:blipFill>
        <p:spPr>
          <a:xfrm rot="19800">
            <a:off x="565560" y="2225880"/>
            <a:ext cx="1572480" cy="202032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Google Shape;188;p 3"/>
          <p:cNvSpPr/>
          <p:nvPr/>
        </p:nvSpPr>
        <p:spPr>
          <a:xfrm>
            <a:off x="134316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a:lnSpc>
                <a:spcPct val="100000"/>
              </a:lnSpc>
            </a:pPr>
            <a:endParaRPr b="0" lang="fr-FR" sz="1800" strike="noStrike" u="none">
              <a:solidFill>
                <a:schemeClr val="dk1"/>
              </a:solidFill>
              <a:effectLst/>
              <a:uFillTx/>
              <a:latin typeface="Arial"/>
            </a:endParaRPr>
          </a:p>
        </p:txBody>
      </p:sp>
      <p:sp>
        <p:nvSpPr>
          <p:cNvPr id="344" name="Google Shape;189;p 4"/>
          <p:cNvSpPr/>
          <p:nvPr/>
        </p:nvSpPr>
        <p:spPr>
          <a:xfrm>
            <a:off x="11448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a:lnSpc>
                <a:spcPct val="100000"/>
              </a:lnSpc>
            </a:pPr>
            <a:endParaRPr b="0" lang="fr-FR" sz="1800" strike="noStrike" u="none">
              <a:solidFill>
                <a:schemeClr val="dk1"/>
              </a:solidFill>
              <a:effectLst/>
              <a:uFillTx/>
              <a:latin typeface="Arial"/>
            </a:endParaRPr>
          </a:p>
        </p:txBody>
      </p:sp>
      <p:sp>
        <p:nvSpPr>
          <p:cNvPr id="345" name="Google Shape;190;p 4"/>
          <p:cNvSpPr/>
          <p:nvPr/>
        </p:nvSpPr>
        <p:spPr>
          <a:xfrm>
            <a:off x="780084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a:lnSpc>
                <a:spcPct val="100000"/>
              </a:lnSpc>
            </a:pPr>
            <a:endParaRPr b="0" lang="fr-FR" sz="1800" strike="noStrike" u="none">
              <a:solidFill>
                <a:schemeClr val="dk1"/>
              </a:solidFill>
              <a:effectLst/>
              <a:uFillTx/>
              <a:latin typeface="Arial"/>
            </a:endParaRPr>
          </a:p>
        </p:txBody>
      </p:sp>
      <p:sp>
        <p:nvSpPr>
          <p:cNvPr id="346" name="PlaceHolder 1"/>
          <p:cNvSpPr>
            <a:spLocks noGrp="1"/>
          </p:cNvSpPr>
          <p:nvPr>
            <p:ph type="title"/>
          </p:nvPr>
        </p:nvSpPr>
        <p:spPr>
          <a:xfrm>
            <a:off x="723960" y="1857240"/>
            <a:ext cx="4131720" cy="1569600"/>
          </a:xfrm>
          <a:prstGeom prst="rect">
            <a:avLst/>
          </a:prstGeom>
          <a:noFill/>
          <a:ln w="0">
            <a:noFill/>
          </a:ln>
        </p:spPr>
        <p:txBody>
          <a:bodyPr lIns="91440" rIns="91440" tIns="91440" bIns="91440" anchor="t">
            <a:normAutofit/>
          </a:bodyPr>
          <a:p>
            <a:pPr indent="0">
              <a:lnSpc>
                <a:spcPct val="100000"/>
              </a:lnSpc>
              <a:buNone/>
              <a:tabLst>
                <a:tab algn="l" pos="0"/>
              </a:tabLst>
            </a:pPr>
            <a:r>
              <a:rPr b="0" lang="en-US" sz="4500" strike="noStrike" u="none">
                <a:solidFill>
                  <a:schemeClr val="lt1"/>
                </a:solidFill>
                <a:effectLst/>
                <a:uFillTx/>
                <a:latin typeface="Inter Medium"/>
                <a:ea typeface="Inter Medium"/>
              </a:rPr>
              <a:t>Timelines</a:t>
            </a:r>
            <a:endParaRPr b="0" lang="en-US" sz="4500" strike="noStrike" u="none">
              <a:solidFill>
                <a:srgbClr val="000000"/>
              </a:solidFill>
              <a:effectLst/>
              <a:uFillTx/>
              <a:latin typeface="Arial"/>
            </a:endParaRPr>
          </a:p>
        </p:txBody>
      </p:sp>
      <p:sp>
        <p:nvSpPr>
          <p:cNvPr id="347" name="PlaceHolder 2"/>
          <p:cNvSpPr>
            <a:spLocks noGrp="1"/>
          </p:cNvSpPr>
          <p:nvPr>
            <p:ph type="title"/>
          </p:nvPr>
        </p:nvSpPr>
        <p:spPr>
          <a:xfrm>
            <a:off x="723960" y="981000"/>
            <a:ext cx="1236240" cy="874080"/>
          </a:xfrm>
          <a:prstGeom prst="rect">
            <a:avLst/>
          </a:prstGeom>
          <a:noFill/>
          <a:ln w="0">
            <a:noFill/>
          </a:ln>
        </p:spPr>
        <p:txBody>
          <a:bodyPr lIns="91440" rIns="91440" tIns="91440" bIns="91440" anchor="b">
            <a:normAutofit/>
          </a:bodyPr>
          <a:p>
            <a:pPr indent="0">
              <a:lnSpc>
                <a:spcPct val="100000"/>
              </a:lnSpc>
              <a:buNone/>
              <a:tabLst>
                <a:tab algn="l" pos="0"/>
              </a:tabLst>
            </a:pPr>
            <a:r>
              <a:rPr b="0" lang="en-US" sz="4500" strike="noStrike" u="none">
                <a:solidFill>
                  <a:schemeClr val="lt1"/>
                </a:solidFill>
                <a:effectLst/>
                <a:uFillTx/>
                <a:latin typeface="Calibri"/>
                <a:ea typeface="Inter Medium"/>
              </a:rPr>
              <a:t>04</a:t>
            </a:r>
            <a:endParaRPr b="0" lang="en-US" sz="45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Original Timeline</a:t>
            </a:r>
            <a:endParaRPr b="0" lang="en-US" sz="4000" strike="noStrike" u="none">
              <a:solidFill>
                <a:srgbClr val="ffffff"/>
              </a:solidFill>
              <a:effectLst/>
              <a:uFillTx/>
              <a:latin typeface="Arial"/>
            </a:endParaRPr>
          </a:p>
        </p:txBody>
      </p:sp>
      <p:sp>
        <p:nvSpPr>
          <p:cNvPr id="349" name="Google Shape;200;p 17"/>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350" name="Google Shape;201;p 17"/>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51" name="Google Shape;202;p 17"/>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graphicFrame>
        <p:nvGraphicFramePr>
          <p:cNvPr id="352" name=""/>
          <p:cNvGraphicFramePr/>
          <p:nvPr/>
        </p:nvGraphicFramePr>
        <p:xfrm>
          <a:off x="1398240" y="1532160"/>
          <a:ext cx="6332040" cy="3201480"/>
        </p:xfrm>
        <a:graphic>
          <a:graphicData uri="http://schemas.openxmlformats.org/drawingml/2006/table">
            <a:tbl>
              <a:tblPr/>
              <a:tblGrid>
                <a:gridCol w="1261800"/>
                <a:gridCol w="5070600"/>
              </a:tblGrid>
              <a:tr h="368640">
                <a:tc>
                  <a:txBody>
                    <a:bodyPr lIns="36000" rIns="36000" anchor="t">
                      <a:noAutofit/>
                    </a:bodyPr>
                    <a:p>
                      <a:pPr algn="ctr">
                        <a:lnSpc>
                          <a:spcPct val="100000"/>
                        </a:lnSpc>
                      </a:pPr>
                      <a:r>
                        <a:rPr b="1" lang="en-US" sz="1800" strike="noStrike" u="none">
                          <a:solidFill>
                            <a:srgbClr val="ffffff"/>
                          </a:solidFill>
                          <a:effectLst/>
                          <a:uFillTx/>
                          <a:latin typeface="Arial"/>
                        </a:rPr>
                        <a:t>Week</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000000"/>
                    </a:solidFill>
                  </a:tcPr>
                </a:tc>
                <a:tc>
                  <a:txBody>
                    <a:bodyPr lIns="36000" rIns="36000" anchor="t">
                      <a:noAutofit/>
                    </a:bodyPr>
                    <a:p>
                      <a:pPr algn="ctr">
                        <a:lnSpc>
                          <a:spcPct val="100000"/>
                        </a:lnSpc>
                      </a:pPr>
                      <a:r>
                        <a:rPr b="1" lang="en-US" sz="1800" strike="noStrike" u="none">
                          <a:solidFill>
                            <a:srgbClr val="ffffff"/>
                          </a:solidFill>
                          <a:effectLst/>
                          <a:uFillTx/>
                          <a:latin typeface="Arial"/>
                        </a:rPr>
                        <a:t>Milestone</a:t>
                      </a:r>
                      <a:endParaRPr b="0" lang="en-US" sz="18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000000"/>
                    </a:solidFill>
                  </a:tcPr>
                </a:tc>
              </a:tr>
              <a:tr h="368640">
                <a:tc>
                  <a:txBody>
                    <a:bodyPr lIns="36000" rIns="36000" anchor="t">
                      <a:noAutofit/>
                    </a:bodyPr>
                    <a:p>
                      <a:pPr algn="r">
                        <a:lnSpc>
                          <a:spcPct val="100000"/>
                        </a:lnSpc>
                      </a:pPr>
                      <a:r>
                        <a:rPr b="0" lang="en-US" sz="1800" strike="noStrike" u="none">
                          <a:solidFill>
                            <a:srgbClr val="000000"/>
                          </a:solidFill>
                          <a:effectLst/>
                          <a:uFillTx/>
                          <a:latin typeface="Arial"/>
                        </a:rPr>
                        <a:t>1</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Arial"/>
                        </a:rPr>
                        <a:t>Finalize annotation schema, label initial dataset.</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1183320">
                <a:tc>
                  <a:txBody>
                    <a:bodyPr lIns="36000" rIns="36000" anchor="t">
                      <a:noAutofit/>
                    </a:bodyPr>
                    <a:p>
                      <a:pPr algn="r">
                        <a:lnSpc>
                          <a:spcPct val="100000"/>
                        </a:lnSpc>
                      </a:pPr>
                      <a:r>
                        <a:rPr b="0" lang="en-US" sz="1800" strike="noStrike" u="none">
                          <a:solidFill>
                            <a:srgbClr val="000000"/>
                          </a:solidFill>
                          <a:effectLst/>
                          <a:uFillTx/>
                          <a:latin typeface="Arial"/>
                        </a:rPr>
                        <a:t>2</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1" lang="en-US" sz="1800" strike="noStrike" u="none">
                          <a:solidFill>
                            <a:srgbClr val="000000"/>
                          </a:solidFill>
                          <a:effectLst/>
                          <a:uFillTx/>
                          <a:latin typeface="Arial"/>
                        </a:rPr>
                        <a:t>Implement normalization prototype, integrate baseline handwriting OCR and chart classifier; evaluate on sample pages.</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640080">
                <a:tc>
                  <a:txBody>
                    <a:bodyPr lIns="36000" rIns="36000" anchor="t">
                      <a:noAutofit/>
                    </a:bodyPr>
                    <a:p>
                      <a:pPr algn="r">
                        <a:lnSpc>
                          <a:spcPct val="100000"/>
                        </a:lnSpc>
                      </a:pPr>
                      <a:r>
                        <a:rPr b="0" lang="en-US" sz="1800" strike="noStrike" u="none">
                          <a:solidFill>
                            <a:srgbClr val="000000"/>
                          </a:solidFill>
                          <a:effectLst/>
                          <a:uFillTx/>
                          <a:latin typeface="Arial"/>
                        </a:rPr>
                        <a:t>3</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Arial"/>
                        </a:rPr>
                        <a:t>Deploy element detectors and table recognizer; stand up Markdown/CSV writers.</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r h="641160">
                <a:tc>
                  <a:txBody>
                    <a:bodyPr lIns="36000" rIns="36000" anchor="t">
                      <a:noAutofit/>
                    </a:bodyPr>
                    <a:p>
                      <a:pPr algn="r">
                        <a:lnSpc>
                          <a:spcPct val="100000"/>
                        </a:lnSpc>
                      </a:pPr>
                      <a:r>
                        <a:rPr b="0" lang="en-US" sz="1800" strike="noStrike" u="none">
                          <a:solidFill>
                            <a:srgbClr val="000000"/>
                          </a:solidFill>
                          <a:effectLst/>
                          <a:uFillTx/>
                          <a:latin typeface="Arial"/>
                        </a:rPr>
                        <a:t>4</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c>
                  <a:txBody>
                    <a:bodyPr lIns="36000" rIns="36000" anchor="t">
                      <a:noAutofit/>
                    </a:bodyPr>
                    <a:p>
                      <a:pPr>
                        <a:lnSpc>
                          <a:spcPct val="100000"/>
                        </a:lnSpc>
                      </a:pPr>
                      <a:r>
                        <a:rPr b="0" lang="en-US" sz="1800" strike="noStrike" u="none">
                          <a:solidFill>
                            <a:srgbClr val="000000"/>
                          </a:solidFill>
                          <a:effectLst/>
                          <a:uFillTx/>
                          <a:latin typeface="Arial"/>
                        </a:rPr>
                        <a:t>Iterate on semantic assembly, run core evaluations, and prepare presentation materials.</a:t>
                      </a:r>
                      <a:endParaRPr b="0" lang="en-US" sz="1800" strike="noStrike" u="none">
                        <a:solidFill>
                          <a:srgbClr val="000000"/>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noFill/>
                  </a:tcPr>
                </a:tc>
              </a:tr>
            </a:tbl>
          </a:graphicData>
        </a:graphic>
      </p:graphicFrame>
      <p:sp>
        <p:nvSpPr>
          <p:cNvPr id="353" name=""/>
          <p:cNvSpPr/>
          <p:nvPr/>
        </p:nvSpPr>
        <p:spPr>
          <a:xfrm>
            <a:off x="1831680" y="2665080"/>
            <a:ext cx="359640" cy="359640"/>
          </a:xfrm>
          <a:prstGeom prst="star5">
            <a:avLst/>
          </a:prstGeom>
          <a:solidFill>
            <a:srgbClr val="ffbf00"/>
          </a:solidFill>
          <a:ln w="0">
            <a:solidFill>
              <a:srgbClr val="ffbf00"/>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000000"/>
              </a:solidFill>
              <a:effectLst/>
              <a:uFillTx/>
              <a:latin typeface="Arial"/>
            </a:endParaRPr>
          </a:p>
        </p:txBody>
      </p:sp>
      <p:sp>
        <p:nvSpPr>
          <p:cNvPr id="354" name=""/>
          <p:cNvSpPr/>
          <p:nvPr/>
        </p:nvSpPr>
        <p:spPr>
          <a:xfrm>
            <a:off x="1788840" y="2645640"/>
            <a:ext cx="359640" cy="359640"/>
          </a:xfrm>
          <a:prstGeom prst="star5">
            <a:avLst/>
          </a:prstGeom>
          <a:solidFill>
            <a:srgbClr val="ffff00"/>
          </a:solidFill>
          <a:ln w="0">
            <a:solidFill>
              <a:srgbClr val="ffbf00"/>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000000"/>
              </a:solidFill>
              <a:effectLst/>
              <a:uFillTx/>
              <a:latin typeface="Arial"/>
            </a:endParaRPr>
          </a:p>
        </p:txBody>
      </p:sp>
      <p:sp>
        <p:nvSpPr>
          <p:cNvPr id="355" name=""/>
          <p:cNvSpPr txBox="1"/>
          <p:nvPr/>
        </p:nvSpPr>
        <p:spPr>
          <a:xfrm>
            <a:off x="1464840" y="2980080"/>
            <a:ext cx="1151280" cy="346320"/>
          </a:xfrm>
          <a:prstGeom prst="rect">
            <a:avLst/>
          </a:prstGeom>
          <a:noFill/>
          <a:ln w="0">
            <a:noFill/>
          </a:ln>
        </p:spPr>
        <p:txBody>
          <a:bodyPr lIns="90000" rIns="90000" tIns="45000" bIns="45000" anchor="t">
            <a:spAutoFit/>
          </a:bodyPr>
          <a:p>
            <a:pPr algn="ctr"/>
            <a:r>
              <a:rPr b="0" lang="en-US" sz="1800" strike="noStrike" u="none">
                <a:solidFill>
                  <a:srgbClr val="ffffff"/>
                </a:solidFill>
                <a:effectLst/>
                <a:uFillTx/>
                <a:latin typeface="Arial"/>
              </a:rPr>
              <a:t>Current</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
          <p:cNvSpPr/>
          <p:nvPr/>
        </p:nvSpPr>
        <p:spPr>
          <a:xfrm>
            <a:off x="2113200" y="2751480"/>
            <a:ext cx="6108120" cy="0"/>
          </a:xfrm>
          <a:prstGeom prst="line">
            <a:avLst/>
          </a:prstGeom>
          <a:ln w="0">
            <a:solidFill>
              <a:srgbClr val="000000"/>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Arial"/>
            </a:endParaRPr>
          </a:p>
        </p:txBody>
      </p:sp>
      <p:sp>
        <p:nvSpPr>
          <p:cNvPr id="357"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Updated Timeline</a:t>
            </a:r>
            <a:endParaRPr b="0" lang="en-US" sz="4000" strike="noStrike" u="none">
              <a:solidFill>
                <a:srgbClr val="ffffff"/>
              </a:solidFill>
              <a:effectLst/>
              <a:uFillTx/>
              <a:latin typeface="Arial"/>
            </a:endParaRPr>
          </a:p>
        </p:txBody>
      </p:sp>
      <p:sp>
        <p:nvSpPr>
          <p:cNvPr id="358" name="Google Shape;200;p 20"/>
          <p:cNvSpPr/>
          <p:nvPr/>
        </p:nvSpPr>
        <p:spPr>
          <a:xfrm>
            <a:off x="1100880" y="54853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359" name="Google Shape;201;p 20"/>
          <p:cNvSpPr/>
          <p:nvPr/>
        </p:nvSpPr>
        <p:spPr>
          <a:xfrm>
            <a:off x="-127800" y="54853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60" name="Google Shape;202;p 20"/>
          <p:cNvSpPr/>
          <p:nvPr/>
        </p:nvSpPr>
        <p:spPr>
          <a:xfrm>
            <a:off x="7558560" y="54853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graphicFrame>
        <p:nvGraphicFramePr>
          <p:cNvPr id="361" name=""/>
          <p:cNvGraphicFramePr/>
          <p:nvPr/>
        </p:nvGraphicFramePr>
        <p:xfrm>
          <a:off x="2113200" y="2262600"/>
          <a:ext cx="6095160" cy="268560"/>
        </p:xfrm>
        <a:graphic>
          <a:graphicData uri="http://schemas.openxmlformats.org/drawingml/2006/table">
            <a:tbl>
              <a:tblPr/>
              <a:tblGrid>
                <a:gridCol w="1523160"/>
                <a:gridCol w="1523160"/>
                <a:gridCol w="1523160"/>
                <a:gridCol w="1526040"/>
              </a:tblGrid>
              <a:tr h="268560">
                <a:tc>
                  <a:txBody>
                    <a:bodyPr lIns="36000" rIns="36000" tIns="36000" bIns="36000" anchor="t">
                      <a:noAutofit/>
                    </a:bodyPr>
                    <a:p>
                      <a:r>
                        <a:rPr b="0" lang="en-US" sz="1200" strike="noStrike" u="none">
                          <a:solidFill>
                            <a:srgbClr val="ffffff"/>
                          </a:solidFill>
                          <a:effectLst/>
                          <a:uFillTx/>
                          <a:latin typeface="Arial"/>
                        </a:rPr>
                        <a:t>Development</a:t>
                      </a:r>
                      <a:endParaRPr b="0" lang="en-US" sz="1200" strike="noStrike" u="none">
                        <a:solidFill>
                          <a:srgbClr val="ffffff"/>
                        </a:solidFill>
                        <a:effectLst/>
                        <a:uFillTx/>
                        <a:latin typeface="Arial"/>
                      </a:endParaRPr>
                    </a:p>
                  </a:txBody>
                  <a:tcPr anchor="t" marL="36000" marR="36000">
                    <a:lnL w="7200">
                      <a:solidFill>
                        <a:srgbClr val="000000"/>
                      </a:solidFill>
                      <a:prstDash val="solid"/>
                    </a:lnL>
                    <a:lnR w="7200">
                      <a:solidFill>
                        <a:srgbClr val="000000"/>
                      </a:solidFill>
                      <a:prstDash val="solid"/>
                    </a:lnR>
                    <a:lnT w="7200">
                      <a:solidFill>
                        <a:srgbClr val="000000"/>
                      </a:solidFill>
                      <a:prstDash val="solid"/>
                    </a:lnT>
                    <a:lnB w="7200">
                      <a:solidFill>
                        <a:srgbClr val="000000"/>
                      </a:solidFill>
                      <a:prstDash val="solid"/>
                    </a:lnB>
                    <a:solidFill>
                      <a:srgbClr val="ff0000"/>
                    </a:solidFill>
                  </a:tcPr>
                </a:tc>
                <a:tc>
                  <a:txBody>
                    <a:bodyPr lIns="36000" rIns="36000" tIns="36000" bIns="36000" anchor="t">
                      <a:noAutofit/>
                    </a:bodyPr>
                    <a:p>
                      <a:r>
                        <a:rPr b="0" lang="en-US" sz="1200" strike="noStrike" u="none">
                          <a:solidFill>
                            <a:srgbClr val="ffffff"/>
                          </a:solidFill>
                          <a:effectLst/>
                          <a:uFillTx/>
                          <a:latin typeface="Arial"/>
                        </a:rPr>
                        <a:t>Testing</a:t>
                      </a:r>
                      <a:endParaRPr b="0" lang="en-US" sz="1200" strike="noStrike" u="none">
                        <a:solidFill>
                          <a:srgbClr val="ffffff"/>
                        </a:solidFill>
                        <a:effectLst/>
                        <a:uFillTx/>
                        <a:latin typeface="Arial"/>
                      </a:endParaRPr>
                    </a:p>
                  </a:txBody>
                  <a:tcPr anchor="t" marL="36000" marR="36000">
                    <a:lnL>
                      <a:noFill/>
                    </a:lnL>
                    <a:lnR w="7200">
                      <a:solidFill>
                        <a:srgbClr val="000000"/>
                      </a:solidFill>
                      <a:prstDash val="solid"/>
                    </a:lnR>
                    <a:lnT w="7200">
                      <a:solidFill>
                        <a:srgbClr val="000000"/>
                      </a:solidFill>
                      <a:prstDash val="solid"/>
                    </a:lnT>
                    <a:lnB w="7200">
                      <a:solidFill>
                        <a:srgbClr val="000000"/>
                      </a:solidFill>
                      <a:prstDash val="solid"/>
                    </a:lnB>
                    <a:solidFill>
                      <a:srgbClr val="800080"/>
                    </a:solidFill>
                  </a:tcPr>
                </a:tc>
                <a:tc>
                  <a:txBody>
                    <a:bodyPr lIns="36000" rIns="36000" tIns="36000" bIns="36000" anchor="t">
                      <a:noAutofit/>
                    </a:bodyPr>
                    <a:p>
                      <a:r>
                        <a:rPr b="0" lang="en-US" sz="1200" strike="noStrike" u="none">
                          <a:solidFill>
                            <a:srgbClr val="ffffff"/>
                          </a:solidFill>
                          <a:effectLst/>
                          <a:uFillTx/>
                          <a:latin typeface="Arial"/>
                        </a:rPr>
                        <a:t>Implementation</a:t>
                      </a:r>
                      <a:endParaRPr b="0" lang="en-US" sz="1200" strike="noStrike" u="none">
                        <a:solidFill>
                          <a:srgbClr val="ffffff"/>
                        </a:solidFill>
                        <a:effectLst/>
                        <a:uFillTx/>
                        <a:latin typeface="Arial"/>
                      </a:endParaRPr>
                    </a:p>
                  </a:txBody>
                  <a:tcPr anchor="t" marL="36000" marR="36000">
                    <a:lnL>
                      <a:noFill/>
                    </a:lnL>
                    <a:lnR w="7200">
                      <a:solidFill>
                        <a:srgbClr val="000000"/>
                      </a:solidFill>
                      <a:prstDash val="solid"/>
                    </a:lnR>
                    <a:lnT w="7200">
                      <a:solidFill>
                        <a:srgbClr val="000000"/>
                      </a:solidFill>
                      <a:prstDash val="solid"/>
                    </a:lnT>
                    <a:lnB w="7200">
                      <a:solidFill>
                        <a:srgbClr val="000000"/>
                      </a:solidFill>
                      <a:prstDash val="solid"/>
                    </a:lnB>
                    <a:solidFill>
                      <a:srgbClr val="2a6099"/>
                    </a:solidFill>
                  </a:tcPr>
                </a:tc>
                <a:tc>
                  <a:txBody>
                    <a:bodyPr lIns="36000" rIns="36000" tIns="36000" bIns="36000" anchor="t">
                      <a:noAutofit/>
                    </a:bodyPr>
                    <a:p>
                      <a:r>
                        <a:rPr b="0" lang="en-US" sz="1200" strike="noStrike" u="none">
                          <a:solidFill>
                            <a:srgbClr val="ffffff"/>
                          </a:solidFill>
                          <a:effectLst/>
                          <a:uFillTx/>
                          <a:latin typeface="Arial"/>
                        </a:rPr>
                        <a:t>Production</a:t>
                      </a:r>
                      <a:endParaRPr b="0" lang="en-US" sz="1200" strike="noStrike" u="none">
                        <a:solidFill>
                          <a:srgbClr val="ffffff"/>
                        </a:solidFill>
                        <a:effectLst/>
                        <a:uFillTx/>
                        <a:latin typeface="Arial"/>
                      </a:endParaRPr>
                    </a:p>
                  </a:txBody>
                  <a:tcPr anchor="t" marL="36000" marR="36000">
                    <a:lnL>
                      <a:noFill/>
                    </a:lnL>
                    <a:lnR w="7200">
                      <a:solidFill>
                        <a:srgbClr val="000000"/>
                      </a:solidFill>
                      <a:prstDash val="solid"/>
                    </a:lnR>
                    <a:lnT w="7200">
                      <a:solidFill>
                        <a:srgbClr val="000000"/>
                      </a:solidFill>
                      <a:prstDash val="solid"/>
                    </a:lnT>
                    <a:lnB w="7200">
                      <a:solidFill>
                        <a:srgbClr val="000000"/>
                      </a:solidFill>
                      <a:prstDash val="solid"/>
                    </a:lnB>
                    <a:solidFill>
                      <a:srgbClr val="00a933"/>
                    </a:solidFill>
                  </a:tcPr>
                </a:tc>
              </a:tr>
            </a:tbl>
          </a:graphicData>
        </a:graphic>
      </p:graphicFrame>
      <p:graphicFrame>
        <p:nvGraphicFramePr>
          <p:cNvPr id="362" name=""/>
          <p:cNvGraphicFramePr/>
          <p:nvPr/>
        </p:nvGraphicFramePr>
        <p:xfrm>
          <a:off x="833040" y="2639160"/>
          <a:ext cx="1280160" cy="1661040"/>
        </p:xfrm>
        <a:graphic>
          <a:graphicData uri="http://schemas.openxmlformats.org/drawingml/2006/table">
            <a:tbl>
              <a:tblPr/>
              <a:tblGrid>
                <a:gridCol w="1280520"/>
              </a:tblGrid>
              <a:tr h="243000">
                <a:tc>
                  <a:txBody>
                    <a:bodyPr lIns="36000" rIns="36000" tIns="36000" bIns="36000" anchor="t">
                      <a:noAutofit/>
                    </a:bodyPr>
                    <a:p>
                      <a:r>
                        <a:rPr b="0" lang="en-US" sz="600" strike="noStrike" u="none">
                          <a:solidFill>
                            <a:srgbClr val="ffffff"/>
                          </a:solidFill>
                          <a:effectLst/>
                          <a:uFillTx/>
                          <a:latin typeface="Arial"/>
                        </a:rPr>
                        <a:t>Page Design</a:t>
                      </a:r>
                      <a:endParaRPr b="0" lang="en-US" sz="600" strike="noStrike" u="none">
                        <a:solidFill>
                          <a:srgbClr val="ffffff"/>
                        </a:solidFill>
                        <a:effectLst/>
                        <a:uFillTx/>
                        <a:latin typeface="Arial"/>
                      </a:endParaRPr>
                    </a:p>
                  </a:txBody>
                  <a:tcPr anchor="t" marL="36000" marR="36000">
                    <a:lnL>
                      <a:noFill/>
                    </a:lnL>
                    <a:lnR>
                      <a:noFill/>
                    </a:lnR>
                    <a:lnT>
                      <a:noFill/>
                    </a:lnT>
                    <a:lnB>
                      <a:noFill/>
                    </a:lnB>
                    <a:noFill/>
                  </a:tcPr>
                </a:tc>
              </a:tr>
              <a:tr h="243000">
                <a:tc>
                  <a:txBody>
                    <a:bodyPr lIns="36000" rIns="36000" tIns="36000" bIns="36000" anchor="t">
                      <a:noAutofit/>
                    </a:bodyPr>
                    <a:p>
                      <a:r>
                        <a:rPr b="0" lang="en-US" sz="600" strike="noStrike" u="none">
                          <a:solidFill>
                            <a:srgbClr val="ffffff"/>
                          </a:solidFill>
                          <a:effectLst/>
                          <a:uFillTx/>
                          <a:latin typeface="Arial"/>
                        </a:rPr>
                        <a:t>Computer Vision Functions</a:t>
                      </a:r>
                      <a:endParaRPr b="0" lang="en-US" sz="600" strike="noStrike" u="none">
                        <a:solidFill>
                          <a:srgbClr val="ffffff"/>
                        </a:solidFill>
                        <a:effectLst/>
                        <a:uFillTx/>
                        <a:latin typeface="Arial"/>
                      </a:endParaRPr>
                    </a:p>
                  </a:txBody>
                  <a:tcPr anchor="t" marL="36000" marR="36000">
                    <a:lnL>
                      <a:noFill/>
                    </a:lnL>
                    <a:lnR>
                      <a:noFill/>
                    </a:lnR>
                    <a:lnT>
                      <a:noFill/>
                    </a:lnT>
                    <a:lnB>
                      <a:noFill/>
                    </a:lnB>
                    <a:noFill/>
                  </a:tcPr>
                </a:tc>
              </a:tr>
              <a:tr h="243000">
                <a:tc>
                  <a:txBody>
                    <a:bodyPr lIns="36000" rIns="36000" tIns="36000" bIns="36000" anchor="t">
                      <a:noAutofit/>
                    </a:bodyPr>
                    <a:p>
                      <a:r>
                        <a:rPr b="0" lang="en-US" sz="600" strike="noStrike" u="none">
                          <a:solidFill>
                            <a:srgbClr val="ffffff"/>
                          </a:solidFill>
                          <a:effectLst/>
                          <a:uFillTx/>
                          <a:latin typeface="Arial"/>
                        </a:rPr>
                        <a:t>Anti-Cheat Features</a:t>
                      </a:r>
                      <a:endParaRPr b="0" lang="en-US" sz="600" strike="noStrike" u="none">
                        <a:solidFill>
                          <a:srgbClr val="ffffff"/>
                        </a:solidFill>
                        <a:effectLst/>
                        <a:uFillTx/>
                        <a:latin typeface="Arial"/>
                      </a:endParaRPr>
                    </a:p>
                  </a:txBody>
                  <a:tcPr anchor="t" marL="36000" marR="36000">
                    <a:lnL>
                      <a:noFill/>
                    </a:lnL>
                    <a:lnR>
                      <a:noFill/>
                    </a:lnR>
                    <a:lnT>
                      <a:noFill/>
                    </a:lnT>
                    <a:lnB>
                      <a:noFill/>
                    </a:lnB>
                    <a:noFill/>
                  </a:tcPr>
                </a:tc>
              </a:tr>
              <a:tr h="243000">
                <a:tc>
                  <a:txBody>
                    <a:bodyPr lIns="36000" rIns="36000" tIns="36000" bIns="36000" anchor="t">
                      <a:noAutofit/>
                    </a:bodyPr>
                    <a:p>
                      <a:r>
                        <a:rPr b="0" lang="en-US" sz="600" strike="noStrike" u="none">
                          <a:solidFill>
                            <a:srgbClr val="ffffff"/>
                          </a:solidFill>
                          <a:effectLst/>
                          <a:uFillTx/>
                          <a:latin typeface="Arial"/>
                        </a:rPr>
                        <a:t>Sample Synthesis</a:t>
                      </a:r>
                      <a:endParaRPr b="0" lang="en-US" sz="600" strike="noStrike" u="none">
                        <a:solidFill>
                          <a:srgbClr val="ffffff"/>
                        </a:solidFill>
                        <a:effectLst/>
                        <a:uFillTx/>
                        <a:latin typeface="Arial"/>
                      </a:endParaRPr>
                    </a:p>
                  </a:txBody>
                  <a:tcPr anchor="t" marL="36000" marR="36000">
                    <a:lnL>
                      <a:noFill/>
                    </a:lnL>
                    <a:lnR>
                      <a:noFill/>
                    </a:lnR>
                    <a:lnT>
                      <a:noFill/>
                    </a:lnT>
                    <a:lnB>
                      <a:noFill/>
                    </a:lnB>
                    <a:noFill/>
                  </a:tcPr>
                </a:tc>
              </a:tr>
              <a:tr h="243000">
                <a:tc>
                  <a:txBody>
                    <a:bodyPr lIns="36000" rIns="36000" tIns="36000" bIns="36000" anchor="t">
                      <a:noAutofit/>
                    </a:bodyPr>
                    <a:p>
                      <a:r>
                        <a:rPr b="0" lang="en-US" sz="600" strike="noStrike" u="none">
                          <a:solidFill>
                            <a:srgbClr val="ffffff"/>
                          </a:solidFill>
                          <a:effectLst/>
                          <a:uFillTx/>
                          <a:latin typeface="Arial"/>
                        </a:rPr>
                        <a:t>Page Cropping and Rotating Functions</a:t>
                      </a:r>
                      <a:endParaRPr b="0" lang="en-US" sz="600" strike="noStrike" u="none">
                        <a:solidFill>
                          <a:srgbClr val="ffffff"/>
                        </a:solidFill>
                        <a:effectLst/>
                        <a:uFillTx/>
                        <a:latin typeface="Arial"/>
                      </a:endParaRPr>
                    </a:p>
                  </a:txBody>
                  <a:tcPr anchor="t" marL="36000" marR="36000">
                    <a:lnL>
                      <a:noFill/>
                    </a:lnL>
                    <a:lnR>
                      <a:noFill/>
                    </a:lnR>
                    <a:lnT>
                      <a:noFill/>
                    </a:lnT>
                    <a:lnB>
                      <a:noFill/>
                    </a:lnB>
                    <a:noFill/>
                  </a:tcPr>
                </a:tc>
              </a:tr>
              <a:tr h="243000">
                <a:tc>
                  <a:txBody>
                    <a:bodyPr lIns="36000" rIns="36000" tIns="36000" bIns="36000" anchor="t">
                      <a:noAutofit/>
                    </a:bodyPr>
                    <a:p>
                      <a:endParaRPr b="0" lang="en-US" sz="600" strike="noStrike" u="none">
                        <a:solidFill>
                          <a:srgbClr val="ffffff"/>
                        </a:solidFill>
                        <a:effectLst/>
                        <a:uFillTx/>
                        <a:latin typeface="Arial"/>
                      </a:endParaRPr>
                    </a:p>
                  </a:txBody>
                  <a:tcPr anchor="t" marL="36000" marR="36000">
                    <a:lnL>
                      <a:noFill/>
                    </a:lnL>
                    <a:lnR>
                      <a:noFill/>
                    </a:lnR>
                    <a:lnT>
                      <a:noFill/>
                    </a:lnT>
                    <a:lnB>
                      <a:noFill/>
                    </a:lnB>
                    <a:noFill/>
                  </a:tcPr>
                </a:tc>
              </a:tr>
              <a:tr h="243000">
                <a:tc>
                  <a:txBody>
                    <a:bodyPr lIns="36000" rIns="36000" tIns="36000" bIns="36000" anchor="t">
                      <a:noAutofit/>
                    </a:bodyPr>
                    <a:p>
                      <a:endParaRPr b="0" lang="en-US" sz="600" strike="noStrike" u="none">
                        <a:solidFill>
                          <a:srgbClr val="ffffff"/>
                        </a:solidFill>
                        <a:effectLst/>
                        <a:uFillTx/>
                        <a:latin typeface="Arial"/>
                      </a:endParaRPr>
                    </a:p>
                  </a:txBody>
                  <a:tcPr anchor="t" marL="36000" marR="36000">
                    <a:lnL>
                      <a:noFill/>
                    </a:lnL>
                    <a:lnR>
                      <a:noFill/>
                    </a:lnR>
                    <a:lnT>
                      <a:noFill/>
                    </a:lnT>
                    <a:lnB>
                      <a:noFill/>
                    </a:lnB>
                    <a:noFill/>
                  </a:tcPr>
                </a:tc>
              </a:tr>
              <a:tr h="243000">
                <a:tc>
                  <a:txBody>
                    <a:bodyPr lIns="36000" rIns="36000" tIns="36000" bIns="36000" anchor="t">
                      <a:noAutofit/>
                    </a:bodyPr>
                    <a:p>
                      <a:endParaRPr b="0" lang="en-US" sz="600" strike="noStrike" u="none">
                        <a:solidFill>
                          <a:srgbClr val="ffffff"/>
                        </a:solidFill>
                        <a:effectLst/>
                        <a:uFillTx/>
                        <a:latin typeface="Arial"/>
                      </a:endParaRPr>
                    </a:p>
                  </a:txBody>
                  <a:tcPr anchor="t" marL="36000" marR="36000">
                    <a:lnL>
                      <a:noFill/>
                    </a:lnL>
                    <a:lnR>
                      <a:noFill/>
                    </a:lnR>
                    <a:lnT>
                      <a:noFill/>
                    </a:lnT>
                    <a:lnB>
                      <a:noFill/>
                    </a:lnB>
                    <a:noFill/>
                  </a:tcPr>
                </a:tc>
              </a:tr>
            </a:tbl>
          </a:graphicData>
        </a:graphic>
      </p:graphicFrame>
      <p:sp>
        <p:nvSpPr>
          <p:cNvPr id="363" name=""/>
          <p:cNvSpPr/>
          <p:nvPr/>
        </p:nvSpPr>
        <p:spPr>
          <a:xfrm>
            <a:off x="2113200" y="3007800"/>
            <a:ext cx="6108120" cy="0"/>
          </a:xfrm>
          <a:prstGeom prst="line">
            <a:avLst/>
          </a:prstGeom>
          <a:ln w="0">
            <a:solidFill>
              <a:srgbClr val="000000"/>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Arial"/>
            </a:endParaRPr>
          </a:p>
        </p:txBody>
      </p:sp>
      <p:sp>
        <p:nvSpPr>
          <p:cNvPr id="364" name=""/>
          <p:cNvSpPr/>
          <p:nvPr/>
        </p:nvSpPr>
        <p:spPr>
          <a:xfrm>
            <a:off x="2113200" y="3253680"/>
            <a:ext cx="6108120" cy="0"/>
          </a:xfrm>
          <a:prstGeom prst="line">
            <a:avLst/>
          </a:prstGeom>
          <a:ln w="0">
            <a:solidFill>
              <a:srgbClr val="000000"/>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Arial"/>
            </a:endParaRPr>
          </a:p>
        </p:txBody>
      </p:sp>
      <p:sp>
        <p:nvSpPr>
          <p:cNvPr id="365" name=""/>
          <p:cNvSpPr/>
          <p:nvPr/>
        </p:nvSpPr>
        <p:spPr>
          <a:xfrm>
            <a:off x="2113200" y="3492360"/>
            <a:ext cx="6108120" cy="0"/>
          </a:xfrm>
          <a:prstGeom prst="line">
            <a:avLst/>
          </a:prstGeom>
          <a:ln w="0">
            <a:solidFill>
              <a:srgbClr val="000000"/>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Arial"/>
            </a:endParaRPr>
          </a:p>
        </p:txBody>
      </p:sp>
      <p:sp>
        <p:nvSpPr>
          <p:cNvPr id="366" name=""/>
          <p:cNvSpPr/>
          <p:nvPr/>
        </p:nvSpPr>
        <p:spPr>
          <a:xfrm>
            <a:off x="3567960" y="2949120"/>
            <a:ext cx="124200" cy="124200"/>
          </a:xfrm>
          <a:prstGeom prst="ellipse">
            <a:avLst/>
          </a:prstGeom>
          <a:solidFill>
            <a:srgbClr val="bf0041"/>
          </a:solidFill>
          <a:ln w="0">
            <a:solidFill>
              <a:srgbClr val="000000"/>
            </a:solidFill>
            <a:tailEnd len="med" type="triangle" w="med"/>
          </a:ln>
        </p:spPr>
        <p:style>
          <a:lnRef idx="0"/>
          <a:fillRef idx="0"/>
          <a:effectRef idx="0"/>
          <a:fontRef idx="minor"/>
        </p:style>
        <p:txBody>
          <a:bodyPr lIns="90000" rIns="90000" tIns="43200" bIns="43200" anchor="ctr">
            <a:noAutofit/>
          </a:bodyPr>
          <a:p>
            <a:endParaRPr b="0" lang="en-US" sz="1800" strike="noStrike" u="none">
              <a:solidFill>
                <a:srgbClr val="ffffff"/>
              </a:solidFill>
              <a:effectLst/>
              <a:uFillTx/>
              <a:latin typeface="Arial"/>
            </a:endParaRPr>
          </a:p>
        </p:txBody>
      </p:sp>
      <p:sp>
        <p:nvSpPr>
          <p:cNvPr id="367" name=""/>
          <p:cNvSpPr/>
          <p:nvPr/>
        </p:nvSpPr>
        <p:spPr>
          <a:xfrm>
            <a:off x="6628320" y="2683800"/>
            <a:ext cx="124200" cy="124200"/>
          </a:xfrm>
          <a:prstGeom prst="ellipse">
            <a:avLst/>
          </a:prstGeom>
          <a:solidFill>
            <a:srgbClr val="158466"/>
          </a:solidFill>
          <a:ln w="0">
            <a:solidFill>
              <a:srgbClr val="000000"/>
            </a:solidFill>
            <a:tailEnd len="med" type="triangle" w="med"/>
          </a:ln>
        </p:spPr>
        <p:style>
          <a:lnRef idx="0"/>
          <a:fillRef idx="0"/>
          <a:effectRef idx="0"/>
          <a:fontRef idx="minor"/>
        </p:style>
        <p:txBody>
          <a:bodyPr lIns="90000" rIns="90000" tIns="43200" bIns="43200" anchor="ctr">
            <a:noAutofit/>
          </a:bodyPr>
          <a:p>
            <a:endParaRPr b="0" lang="en-US" sz="1800" strike="noStrike" u="none">
              <a:solidFill>
                <a:srgbClr val="ffffff"/>
              </a:solidFill>
              <a:effectLst/>
              <a:uFillTx/>
              <a:latin typeface="Arial"/>
            </a:endParaRPr>
          </a:p>
        </p:txBody>
      </p:sp>
      <p:sp>
        <p:nvSpPr>
          <p:cNvPr id="368" name=""/>
          <p:cNvSpPr/>
          <p:nvPr/>
        </p:nvSpPr>
        <p:spPr>
          <a:xfrm>
            <a:off x="3567960" y="3185280"/>
            <a:ext cx="124200" cy="124200"/>
          </a:xfrm>
          <a:prstGeom prst="ellipse">
            <a:avLst/>
          </a:prstGeom>
          <a:solidFill>
            <a:srgbClr val="bf0041"/>
          </a:solidFill>
          <a:ln w="0">
            <a:solidFill>
              <a:srgbClr val="000000"/>
            </a:solidFill>
            <a:tailEnd len="med" type="triangle" w="med"/>
          </a:ln>
        </p:spPr>
        <p:style>
          <a:lnRef idx="0"/>
          <a:fillRef idx="0"/>
          <a:effectRef idx="0"/>
          <a:fontRef idx="minor"/>
        </p:style>
        <p:txBody>
          <a:bodyPr lIns="90000" rIns="90000" tIns="43200" bIns="43200" anchor="ctr">
            <a:noAutofit/>
          </a:bodyPr>
          <a:p>
            <a:endParaRPr b="0" lang="en-US" sz="1800" strike="noStrike" u="none">
              <a:solidFill>
                <a:srgbClr val="ffffff"/>
              </a:solidFill>
              <a:effectLst/>
              <a:uFillTx/>
              <a:latin typeface="Arial"/>
            </a:endParaRPr>
          </a:p>
        </p:txBody>
      </p:sp>
      <p:sp>
        <p:nvSpPr>
          <p:cNvPr id="369" name=""/>
          <p:cNvSpPr/>
          <p:nvPr/>
        </p:nvSpPr>
        <p:spPr>
          <a:xfrm>
            <a:off x="5114880" y="3425400"/>
            <a:ext cx="124200" cy="124200"/>
          </a:xfrm>
          <a:prstGeom prst="ellipse">
            <a:avLst/>
          </a:prstGeom>
          <a:solidFill>
            <a:srgbClr val="55308d"/>
          </a:solidFill>
          <a:ln w="0">
            <a:solidFill>
              <a:srgbClr val="000000"/>
            </a:solidFill>
            <a:tailEnd len="med" type="triangle" w="med"/>
          </a:ln>
        </p:spPr>
        <p:style>
          <a:lnRef idx="0"/>
          <a:fillRef idx="0"/>
          <a:effectRef idx="0"/>
          <a:fontRef idx="minor"/>
        </p:style>
        <p:txBody>
          <a:bodyPr lIns="90000" rIns="90000" tIns="43200" bIns="43200" anchor="ctr">
            <a:noAutofit/>
          </a:bodyPr>
          <a:p>
            <a:endParaRPr b="0" lang="en-US" sz="1800" strike="noStrike" u="none">
              <a:solidFill>
                <a:srgbClr val="ffffff"/>
              </a:solidFill>
              <a:effectLst/>
              <a:uFillTx/>
              <a:latin typeface="Arial"/>
            </a:endParaRPr>
          </a:p>
        </p:txBody>
      </p:sp>
      <p:sp>
        <p:nvSpPr>
          <p:cNvPr id="370" name=""/>
          <p:cNvSpPr/>
          <p:nvPr/>
        </p:nvSpPr>
        <p:spPr>
          <a:xfrm>
            <a:off x="2113200" y="3724920"/>
            <a:ext cx="6108120" cy="0"/>
          </a:xfrm>
          <a:prstGeom prst="line">
            <a:avLst/>
          </a:prstGeom>
          <a:ln w="0">
            <a:solidFill>
              <a:srgbClr val="000000"/>
            </a:solidFill>
            <a:tailEnd len="med" type="triangle" w="med"/>
          </a:ln>
        </p:spPr>
        <p:style>
          <a:lnRef idx="0"/>
          <a:fillRef idx="0"/>
          <a:effectRef idx="0"/>
          <a:fontRef idx="minor"/>
        </p:style>
        <p:txBody>
          <a:bodyPr lIns="90000" rIns="90000" tIns="-45000" bIns="-45000" anchor="ctr">
            <a:noAutofit/>
          </a:bodyPr>
          <a:p>
            <a:endParaRPr b="0" lang="en-US" sz="1800" strike="noStrike" u="none">
              <a:solidFill>
                <a:srgbClr val="ffffff"/>
              </a:solidFill>
              <a:effectLst/>
              <a:uFillTx/>
              <a:latin typeface="Arial"/>
            </a:endParaRPr>
          </a:p>
        </p:txBody>
      </p:sp>
      <p:sp>
        <p:nvSpPr>
          <p:cNvPr id="371" name=""/>
          <p:cNvSpPr/>
          <p:nvPr/>
        </p:nvSpPr>
        <p:spPr>
          <a:xfrm>
            <a:off x="2721600" y="3656520"/>
            <a:ext cx="124200" cy="124200"/>
          </a:xfrm>
          <a:prstGeom prst="ellipse">
            <a:avLst/>
          </a:prstGeom>
          <a:solidFill>
            <a:srgbClr val="ff0000"/>
          </a:solidFill>
          <a:ln w="0">
            <a:solidFill>
              <a:srgbClr val="000000"/>
            </a:solidFill>
            <a:tailEnd len="med" type="triangle" w="med"/>
          </a:ln>
        </p:spPr>
        <p:style>
          <a:lnRef idx="0"/>
          <a:fillRef idx="0"/>
          <a:effectRef idx="0"/>
          <a:fontRef idx="minor"/>
        </p:style>
        <p:txBody>
          <a:bodyPr lIns="90000" rIns="90000" tIns="43200" bIns="43200" anchor="ctr">
            <a:noAutofit/>
          </a:bodyPr>
          <a:p>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Project Conclusion</a:t>
            </a:r>
            <a:endParaRPr b="0" lang="en-US" sz="4000" strike="noStrike" u="none">
              <a:solidFill>
                <a:srgbClr val="ffffff"/>
              </a:solidFill>
              <a:effectLst/>
              <a:uFillTx/>
              <a:latin typeface="Arial"/>
            </a:endParaRPr>
          </a:p>
        </p:txBody>
      </p:sp>
      <p:sp>
        <p:nvSpPr>
          <p:cNvPr id="373" name="PlaceHolder 2"/>
          <p:cNvSpPr>
            <a:spLocks noGrp="1"/>
          </p:cNvSpPr>
          <p:nvPr>
            <p:ph/>
          </p:nvPr>
        </p:nvSpPr>
        <p:spPr>
          <a:xfrm>
            <a:off x="3486240" y="2400480"/>
            <a:ext cx="4941360" cy="195048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I am still working on the calibration of page detection so that I can normalize the image and crop to the content. The normalization step is important because it helps the next step detect the sizing of bar charts.</a:t>
            </a:r>
            <a:endParaRPr b="0" lang="en-US" sz="1200" strike="noStrike" u="none">
              <a:solidFill>
                <a:srgbClr val="ffffff"/>
              </a:solidFill>
              <a:effectLst/>
              <a:uFillTx/>
              <a:latin typeface="Arial"/>
            </a:endParaRPr>
          </a:p>
        </p:txBody>
      </p:sp>
      <p:sp>
        <p:nvSpPr>
          <p:cNvPr id="374" name="Google Shape;200;p33"/>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375" name="Google Shape;201;p33"/>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76" name="Google Shape;202;p33"/>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 But wait, there’s more!</a:t>
            </a:r>
            <a:endParaRPr b="0" lang="en-US" sz="4000" strike="noStrike" u="none">
              <a:solidFill>
                <a:srgbClr val="ffffff"/>
              </a:solidFill>
              <a:effectLst/>
              <a:uFillTx/>
              <a:latin typeface="Arial"/>
            </a:endParaRPr>
          </a:p>
        </p:txBody>
      </p:sp>
      <p:sp>
        <p:nvSpPr>
          <p:cNvPr id="378" name="PlaceHolder 2"/>
          <p:cNvSpPr>
            <a:spLocks noGrp="1"/>
          </p:cNvSpPr>
          <p:nvPr>
            <p:ph/>
          </p:nvPr>
        </p:nvSpPr>
        <p:spPr>
          <a:xfrm>
            <a:off x="3486240" y="2400480"/>
            <a:ext cx="4941360" cy="195048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While teaching my niece about Music Theory and putting together a worksheet for her, my muse visited me.</a:t>
            </a:r>
            <a:endParaRPr b="0" lang="en-US" sz="1200" strike="noStrike" u="none">
              <a:solidFill>
                <a:srgbClr val="ffffff"/>
              </a:solidFill>
              <a:effectLst/>
              <a:uFillTx/>
              <a:latin typeface="Arial"/>
            </a:endParaRPr>
          </a:p>
        </p:txBody>
      </p:sp>
      <p:sp>
        <p:nvSpPr>
          <p:cNvPr id="379" name="Google Shape;200;p 15"/>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380" name="Google Shape;201;p 15"/>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81" name="Google Shape;202;p 15"/>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713160" y="472320"/>
            <a:ext cx="7715520" cy="1341000"/>
          </a:xfrm>
          <a:prstGeom prst="rect">
            <a:avLst/>
          </a:prstGeom>
          <a:noFill/>
          <a:ln w="0">
            <a:noFill/>
          </a:ln>
        </p:spPr>
        <p:txBody>
          <a:bodyPr lIns="0" rIns="0" tIns="0" bIns="0" anchor="ctr">
            <a:spAutoFit/>
          </a:bodyPr>
          <a:p>
            <a:pPr indent="0" algn="ctr">
              <a:lnSpc>
                <a:spcPct val="100000"/>
              </a:lnSpc>
              <a:buNone/>
              <a:tabLst>
                <a:tab algn="l" pos="0"/>
              </a:tabLst>
            </a:pPr>
            <a:r>
              <a:rPr b="0" lang="en-US" sz="4400" strike="noStrike" u="none">
                <a:solidFill>
                  <a:srgbClr val="000000"/>
                </a:solidFill>
                <a:effectLst/>
                <a:uFillTx/>
                <a:latin typeface="Arial"/>
              </a:rPr>
              <a:t>The Anti-Cheat Paper</a:t>
            </a:r>
            <a:br>
              <a:rPr sz="4400"/>
            </a:br>
            <a:r>
              <a:rPr b="0" lang="en-US" sz="4400" strike="noStrike" u="none">
                <a:solidFill>
                  <a:srgbClr val="000000"/>
                </a:solidFill>
                <a:effectLst/>
                <a:uFillTx/>
                <a:latin typeface="Arial"/>
              </a:rPr>
              <a:t>of the Future</a:t>
            </a:r>
            <a:endParaRPr b="0" lang="en-US" sz="4400" strike="noStrike" u="none">
              <a:solidFill>
                <a:srgbClr val="000000"/>
              </a:solidFill>
              <a:effectLst/>
              <a:uFillTx/>
              <a:latin typeface="Arial"/>
            </a:endParaRPr>
          </a:p>
        </p:txBody>
      </p:sp>
      <p:pic>
        <p:nvPicPr>
          <p:cNvPr id="383" name="" descr=""/>
          <p:cNvPicPr/>
          <p:nvPr/>
        </p:nvPicPr>
        <p:blipFill>
          <a:blip r:embed="rId1"/>
          <a:stretch/>
        </p:blipFill>
        <p:spPr>
          <a:xfrm>
            <a:off x="228600" y="242280"/>
            <a:ext cx="1306800" cy="1004400"/>
          </a:xfrm>
          <a:prstGeom prst="rect">
            <a:avLst/>
          </a:prstGeom>
          <a:noFill/>
          <a:ln w="0">
            <a:noFill/>
          </a:ln>
        </p:spPr>
      </p:pic>
      <p:pic>
        <p:nvPicPr>
          <p:cNvPr id="384" name="" descr=""/>
          <p:cNvPicPr/>
          <p:nvPr/>
        </p:nvPicPr>
        <p:blipFill>
          <a:blip r:embed="rId2"/>
          <a:stretch/>
        </p:blipFill>
        <p:spPr>
          <a:xfrm>
            <a:off x="7600680" y="274680"/>
            <a:ext cx="1285200" cy="943920"/>
          </a:xfrm>
          <a:prstGeom prst="rect">
            <a:avLst/>
          </a:prstGeom>
          <a:noFill/>
          <a:ln w="0">
            <a:noFill/>
          </a:ln>
        </p:spPr>
      </p:pic>
      <p:pic>
        <p:nvPicPr>
          <p:cNvPr id="385" name="" descr=""/>
          <p:cNvPicPr/>
          <p:nvPr/>
        </p:nvPicPr>
        <p:blipFill>
          <a:blip r:embed="rId3"/>
          <a:stretch/>
        </p:blipFill>
        <p:spPr>
          <a:xfrm>
            <a:off x="297360" y="3773880"/>
            <a:ext cx="8609400" cy="956880"/>
          </a:xfrm>
          <a:prstGeom prst="rect">
            <a:avLst/>
          </a:prstGeom>
          <a:noFill/>
          <a:ln w="0">
            <a:noFill/>
          </a:ln>
        </p:spPr>
      </p:pic>
      <p:sp>
        <p:nvSpPr>
          <p:cNvPr id="386" name=""/>
          <p:cNvSpPr/>
          <p:nvPr/>
        </p:nvSpPr>
        <p:spPr>
          <a:xfrm>
            <a:off x="1196280" y="2035080"/>
            <a:ext cx="687240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000000"/>
                </a:solidFill>
                <a:effectLst/>
                <a:uFillTx/>
                <a:latin typeface="Arial"/>
              </a:rPr>
              <a:t>Using Python, I created a PDF maker that signs each page of a book with a watermark so that it can be analysed for tampering or cheating. New features include an AUSPost Barcode, RGB and Greyscale calibration squares. The PDF maker works on existing PDFs, signs each page, and logs the signature for future reference.</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7" name="" descr=""/>
          <p:cNvPicPr/>
          <p:nvPr/>
        </p:nvPicPr>
        <p:blipFill>
          <a:blip r:embed="rId1"/>
          <a:stretch/>
        </p:blipFill>
        <p:spPr>
          <a:xfrm>
            <a:off x="882360" y="137160"/>
            <a:ext cx="3609360" cy="4671000"/>
          </a:xfrm>
          <a:prstGeom prst="rect">
            <a:avLst/>
          </a:prstGeom>
          <a:noFill/>
          <a:ln w="0">
            <a:noFill/>
          </a:ln>
        </p:spPr>
      </p:pic>
      <p:pic>
        <p:nvPicPr>
          <p:cNvPr id="388" name="" descr=""/>
          <p:cNvPicPr/>
          <p:nvPr/>
        </p:nvPicPr>
        <p:blipFill>
          <a:blip r:embed="rId2"/>
          <a:stretch/>
        </p:blipFill>
        <p:spPr>
          <a:xfrm>
            <a:off x="882360" y="137160"/>
            <a:ext cx="3609360" cy="4671000"/>
          </a:xfrm>
          <a:prstGeom prst="rect">
            <a:avLst/>
          </a:prstGeom>
          <a:noFill/>
          <a:ln w="0">
            <a:noFill/>
          </a:ln>
        </p:spPr>
      </p:pic>
      <p:pic>
        <p:nvPicPr>
          <p:cNvPr id="389" name="" descr=""/>
          <p:cNvPicPr/>
          <p:nvPr/>
        </p:nvPicPr>
        <p:blipFill>
          <a:blip r:embed="rId3"/>
          <a:stretch/>
        </p:blipFill>
        <p:spPr>
          <a:xfrm>
            <a:off x="882360" y="137160"/>
            <a:ext cx="3609360" cy="4671000"/>
          </a:xfrm>
          <a:prstGeom prst="rect">
            <a:avLst/>
          </a:prstGeom>
          <a:noFill/>
          <a:ln w="0">
            <a:noFill/>
          </a:ln>
        </p:spPr>
      </p:pic>
      <p:pic>
        <p:nvPicPr>
          <p:cNvPr id="390" name="" descr=""/>
          <p:cNvPicPr/>
          <p:nvPr/>
        </p:nvPicPr>
        <p:blipFill>
          <a:blip r:embed="rId4"/>
          <a:stretch/>
        </p:blipFill>
        <p:spPr>
          <a:xfrm>
            <a:off x="882360" y="137160"/>
            <a:ext cx="3609360" cy="4671000"/>
          </a:xfrm>
          <a:prstGeom prst="rect">
            <a:avLst/>
          </a:prstGeom>
          <a:noFill/>
          <a:ln w="0">
            <a:noFill/>
          </a:ln>
        </p:spPr>
      </p:pic>
      <p:sp>
        <p:nvSpPr>
          <p:cNvPr id="391" name=""/>
          <p:cNvSpPr/>
          <p:nvPr/>
        </p:nvSpPr>
        <p:spPr>
          <a:xfrm>
            <a:off x="4717440" y="93240"/>
            <a:ext cx="3482640" cy="47530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000000"/>
                </a:solidFill>
                <a:effectLst/>
                <a:uFillTx/>
                <a:latin typeface="Arial"/>
              </a:rPr>
              <a:t>Some information can be stored in the barcode, like page orientation, answer areas, grades, etcetera.</a:t>
            </a:r>
            <a:endParaRPr b="0" lang="en-US" sz="1800" strike="noStrike" u="none">
              <a:solidFill>
                <a:srgbClr val="000000"/>
              </a:solidFill>
              <a:effectLst/>
              <a:uFillTx/>
              <a:latin typeface="Arial"/>
            </a:endParaRPr>
          </a:p>
          <a:p>
            <a:pPr>
              <a:lnSpc>
                <a:spcPct val="100000"/>
              </a:lnSpc>
            </a:pP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Arial"/>
              </a:rPr>
              <a:t>In this way, the paper would help me grade papers in the future. If I were to expand the pipeline to include an analysis per answer with feedback, I could auto-grade sheets at scale.</a:t>
            </a:r>
            <a:endParaRPr b="0" lang="en-US" sz="1800" strike="noStrike" u="none">
              <a:solidFill>
                <a:srgbClr val="000000"/>
              </a:solidFill>
              <a:effectLst/>
              <a:uFillTx/>
              <a:latin typeface="Arial"/>
            </a:endParaRPr>
          </a:p>
          <a:p>
            <a:pPr>
              <a:lnSpc>
                <a:spcPct val="100000"/>
              </a:lnSpc>
            </a:pP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Arial"/>
              </a:rPr>
              <a:t>I would also have a quick reference of images to use for hand-writing forgery tests against in-person exams.</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3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3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3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Conclusion</a:t>
            </a:r>
            <a:endParaRPr b="0" lang="en-US" sz="4000" strike="noStrike" u="none">
              <a:solidFill>
                <a:srgbClr val="ffffff"/>
              </a:solidFill>
              <a:effectLst/>
              <a:uFillTx/>
              <a:latin typeface="Arial"/>
            </a:endParaRPr>
          </a:p>
        </p:txBody>
      </p:sp>
      <p:sp>
        <p:nvSpPr>
          <p:cNvPr id="393" name="PlaceHolder 2"/>
          <p:cNvSpPr>
            <a:spLocks noGrp="1"/>
          </p:cNvSpPr>
          <p:nvPr>
            <p:ph/>
          </p:nvPr>
        </p:nvSpPr>
        <p:spPr>
          <a:xfrm>
            <a:off x="3486240" y="2400480"/>
            <a:ext cx="4941360" cy="195048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I never thought I would get so nerdy about </a:t>
            </a:r>
            <a:r>
              <a:rPr b="0" i="1" lang="en-US" sz="1200" strike="noStrike" u="none">
                <a:solidFill>
                  <a:schemeClr val="dk1"/>
                </a:solidFill>
                <a:effectLst/>
                <a:uFillTx/>
                <a:latin typeface="Roboto"/>
                <a:ea typeface="Roboto"/>
              </a:rPr>
              <a:t>paper</a:t>
            </a:r>
            <a:r>
              <a:rPr b="0" lang="en-US" sz="1200" strike="noStrike" u="none">
                <a:solidFill>
                  <a:schemeClr val="dk1"/>
                </a:solidFill>
                <a:effectLst/>
                <a:uFillTx/>
                <a:latin typeface="Roboto"/>
                <a:ea typeface="Roboto"/>
              </a:rPr>
              <a:t>. But this is a very exciting problem for me to tackle. I will continue to work on the original use-case because I think that it has applications in my current job for automation. I will likely use the other fruits of my labour for passion projects outside of work, like teaching and my own creative writing.</a:t>
            </a:r>
            <a:endParaRPr b="0" lang="en-US" sz="1200" strike="noStrike" u="none">
              <a:solidFill>
                <a:srgbClr val="ffffff"/>
              </a:solidFill>
              <a:effectLst/>
              <a:uFillTx/>
              <a:latin typeface="Arial"/>
            </a:endParaRPr>
          </a:p>
        </p:txBody>
      </p:sp>
      <p:sp>
        <p:nvSpPr>
          <p:cNvPr id="394" name="Google Shape;200;p 16"/>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395" name="Google Shape;201;p 16"/>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396" name="Google Shape;202;p 16"/>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714240" y="-216000"/>
            <a:ext cx="4446000" cy="1709280"/>
          </a:xfrm>
          <a:prstGeom prst="rect">
            <a:avLst/>
          </a:prstGeom>
          <a:noFill/>
          <a:ln w="0">
            <a:noFill/>
          </a:ln>
        </p:spPr>
        <p:txBody>
          <a:bodyPr lIns="91440" rIns="91440" tIns="91440" bIns="91440" anchor="b">
            <a:spAutoFit/>
          </a:bodyPr>
          <a:p>
            <a:pPr indent="0">
              <a:lnSpc>
                <a:spcPct val="100000"/>
              </a:lnSpc>
              <a:buNone/>
              <a:tabLst>
                <a:tab algn="l" pos="0"/>
              </a:tabLst>
            </a:pPr>
            <a:r>
              <a:rPr b="0" lang="en" sz="5000" strike="noStrike" u="none">
                <a:solidFill>
                  <a:schemeClr val="lt1"/>
                </a:solidFill>
                <a:effectLst/>
                <a:uFillTx/>
                <a:latin typeface="Inter Medium"/>
                <a:ea typeface="Inter Medium"/>
              </a:rPr>
              <a:t>Thanks!</a:t>
            </a:r>
            <a:endParaRPr b="0" lang="en-US" sz="5000" strike="noStrike" u="none">
              <a:solidFill>
                <a:srgbClr val="000000"/>
              </a:solidFill>
              <a:effectLst/>
              <a:uFillTx/>
              <a:latin typeface="Arial"/>
            </a:endParaRPr>
          </a:p>
        </p:txBody>
      </p:sp>
      <p:sp>
        <p:nvSpPr>
          <p:cNvPr id="398" name="PlaceHolder 2"/>
          <p:cNvSpPr>
            <a:spLocks noGrp="1"/>
          </p:cNvSpPr>
          <p:nvPr>
            <p:ph type="subTitle"/>
          </p:nvPr>
        </p:nvSpPr>
        <p:spPr>
          <a:xfrm>
            <a:off x="714240" y="1419120"/>
            <a:ext cx="4446000" cy="1049760"/>
          </a:xfrm>
          <a:prstGeom prst="rect">
            <a:avLst/>
          </a:prstGeom>
          <a:noFill/>
          <a:ln w="0">
            <a:noFill/>
          </a:ln>
        </p:spPr>
        <p:txBody>
          <a:bodyPr lIns="91440" rIns="91440" tIns="91440" bIns="91440" anchor="t">
            <a:spAutoFit/>
          </a:bodyPr>
          <a:p>
            <a:pPr indent="0">
              <a:lnSpc>
                <a:spcPct val="100000"/>
              </a:lnSpc>
              <a:buNone/>
              <a:tabLst>
                <a:tab algn="l" pos="0"/>
              </a:tabLst>
            </a:pPr>
            <a:r>
              <a:rPr b="1" lang="en" sz="1400" strike="noStrike" u="none">
                <a:solidFill>
                  <a:schemeClr val="lt1"/>
                </a:solidFill>
                <a:effectLst/>
                <a:uFillTx/>
                <a:latin typeface="Roboto"/>
                <a:ea typeface="Roboto"/>
              </a:rPr>
              <a:t>Do you have any questions?</a:t>
            </a:r>
            <a:endParaRPr b="0" lang="en-US" sz="1400" strike="noStrike" u="none">
              <a:solidFill>
                <a:srgbClr val="000000"/>
              </a:solidFill>
              <a:effectLst/>
              <a:uFillTx/>
              <a:latin typeface="Arial"/>
            </a:endParaRPr>
          </a:p>
          <a:p>
            <a:pPr indent="0">
              <a:lnSpc>
                <a:spcPct val="100000"/>
              </a:lnSpc>
              <a:buNone/>
              <a:tabLst>
                <a:tab algn="l" pos="0"/>
              </a:tabLst>
            </a:pPr>
            <a:r>
              <a:rPr b="0" lang="en" sz="1400" strike="noStrike" u="none">
                <a:solidFill>
                  <a:schemeClr val="lt1"/>
                </a:solidFill>
                <a:effectLst/>
                <a:uFillTx/>
                <a:latin typeface="Roboto"/>
                <a:ea typeface="Roboto"/>
              </a:rPr>
              <a:t>chris@brechin.services</a:t>
            </a:r>
            <a:endParaRPr b="0" lang="en-US" sz="1400" strike="noStrike" u="none">
              <a:solidFill>
                <a:srgbClr val="000000"/>
              </a:solidFill>
              <a:effectLst/>
              <a:uFillTx/>
              <a:latin typeface="Arial"/>
            </a:endParaRPr>
          </a:p>
          <a:p>
            <a:pPr indent="0">
              <a:lnSpc>
                <a:spcPct val="100000"/>
              </a:lnSpc>
              <a:buNone/>
              <a:tabLst>
                <a:tab algn="l" pos="0"/>
              </a:tabLst>
            </a:pPr>
            <a:endParaRPr b="0" lang="en-US" sz="1400" strike="noStrike" u="none">
              <a:solidFill>
                <a:srgbClr val="000000"/>
              </a:solidFill>
              <a:effectLst/>
              <a:uFillTx/>
              <a:latin typeface="Arial"/>
            </a:endParaRPr>
          </a:p>
          <a:p>
            <a:pPr indent="0">
              <a:lnSpc>
                <a:spcPct val="100000"/>
              </a:lnSpc>
              <a:buNone/>
              <a:tabLst>
                <a:tab algn="l" pos="0"/>
              </a:tabLst>
            </a:pPr>
            <a:r>
              <a:rPr b="0" lang="en" sz="1400" strike="noStrike" u="none">
                <a:solidFill>
                  <a:schemeClr val="lt1"/>
                </a:solidFill>
                <a:effectLst/>
                <a:uFillTx/>
                <a:latin typeface="Roboto"/>
                <a:ea typeface="Roboto"/>
              </a:rPr>
              <a:t>https://brechin.services</a:t>
            </a:r>
            <a:endParaRPr b="0" lang="en-US" sz="1400" strike="noStrike" u="none">
              <a:solidFill>
                <a:srgbClr val="000000"/>
              </a:solidFill>
              <a:effectLst/>
              <a:uFillTx/>
              <a:latin typeface="Arial"/>
            </a:endParaRPr>
          </a:p>
        </p:txBody>
      </p:sp>
      <p:grpSp>
        <p:nvGrpSpPr>
          <p:cNvPr id="399" name="Google Shape;363;p42"/>
          <p:cNvGrpSpPr/>
          <p:nvPr/>
        </p:nvGrpSpPr>
        <p:grpSpPr>
          <a:xfrm>
            <a:off x="851040" y="2679840"/>
            <a:ext cx="290520" cy="290520"/>
            <a:chOff x="851040" y="2679840"/>
            <a:chExt cx="290520" cy="290520"/>
          </a:xfrm>
        </p:grpSpPr>
        <p:sp>
          <p:nvSpPr>
            <p:cNvPr id="400" name="Google Shape;364;p42"/>
            <p:cNvSpPr/>
            <p:nvPr/>
          </p:nvSpPr>
          <p:spPr>
            <a:xfrm>
              <a:off x="851040" y="2679840"/>
              <a:ext cx="290520" cy="290520"/>
            </a:xfrm>
            <a:custGeom>
              <a:avLst/>
              <a:gdLst>
                <a:gd name="textAreaLeft" fmla="*/ 0 w 290520"/>
                <a:gd name="textAreaRight" fmla="*/ 292680 w 290520"/>
                <a:gd name="textAreaTop" fmla="*/ 0 h 290520"/>
                <a:gd name="textAreaBottom" fmla="*/ 292680 h 2905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w="0">
              <a:noFill/>
            </a:ln>
          </p:spPr>
          <p:style>
            <a:lnRef idx="0"/>
            <a:fillRef idx="0"/>
            <a:effectRef idx="0"/>
            <a:fontRef idx="minor"/>
          </p:style>
          <p:txBody>
            <a:bodyPr lIns="90000" rIns="90000"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401" name="Google Shape;365;p42"/>
            <p:cNvSpPr/>
            <p:nvPr/>
          </p:nvSpPr>
          <p:spPr>
            <a:xfrm>
              <a:off x="918360" y="2797200"/>
              <a:ext cx="38160" cy="99720"/>
            </a:xfrm>
            <a:custGeom>
              <a:avLst/>
              <a:gdLst>
                <a:gd name="textAreaLeft" fmla="*/ 0 w 38160"/>
                <a:gd name="textAreaRight" fmla="*/ 40320 w 38160"/>
                <a:gd name="textAreaTop" fmla="*/ 0 h 99720"/>
                <a:gd name="textAreaBottom" fmla="*/ 101880 h 9972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fillRef idx="0"/>
            <a:effectRef idx="0"/>
            <a:fontRef idx="minor"/>
          </p:style>
          <p:txBody>
            <a:bodyPr lIns="90000" rIns="90000" tIns="50760" bIns="507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402" name="Google Shape;366;p42"/>
            <p:cNvSpPr/>
            <p:nvPr/>
          </p:nvSpPr>
          <p:spPr>
            <a:xfrm>
              <a:off x="912240" y="2741400"/>
              <a:ext cx="44280" cy="44280"/>
            </a:xfrm>
            <a:custGeom>
              <a:avLst/>
              <a:gdLst>
                <a:gd name="textAreaLeft" fmla="*/ 0 w 44280"/>
                <a:gd name="textAreaRight" fmla="*/ 46440 w 44280"/>
                <a:gd name="textAreaTop" fmla="*/ 0 h 44280"/>
                <a:gd name="textAreaBottom" fmla="*/ 46440 h 4428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fillRef idx="0"/>
            <a:effectRef idx="0"/>
            <a:fontRef idx="minor"/>
          </p:style>
          <p:txBody>
            <a:bodyPr lIns="90000" rIns="90000" tIns="23040" bIns="23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403" name="Google Shape;367;p42"/>
            <p:cNvSpPr/>
            <p:nvPr/>
          </p:nvSpPr>
          <p:spPr>
            <a:xfrm>
              <a:off x="979920" y="2797200"/>
              <a:ext cx="106200" cy="99720"/>
            </a:xfrm>
            <a:custGeom>
              <a:avLst/>
              <a:gdLst>
                <a:gd name="textAreaLeft" fmla="*/ 0 w 106200"/>
                <a:gd name="textAreaRight" fmla="*/ 108360 w 106200"/>
                <a:gd name="textAreaTop" fmla="*/ 0 h 99720"/>
                <a:gd name="textAreaBottom" fmla="*/ 101880 h 9972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fillRef idx="0"/>
            <a:effectRef idx="0"/>
            <a:fontRef idx="minor"/>
          </p:style>
          <p:txBody>
            <a:bodyPr lIns="90000" rIns="90000" tIns="50760" bIns="5076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404" name="Google Shape;371;p42"/>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dk1"/>
                </a:solidFill>
                <a:effectLst/>
                <a:uFillTx/>
                <a:latin typeface="Arial"/>
              </a:rPr>
              <a:t>Feature Name/Product</a:t>
            </a:r>
            <a:endParaRPr b="0" lang="en-US" sz="7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Project Name, Presenter, Date</a:t>
            </a:r>
            <a:endParaRPr b="0" lang="en-US" sz="4000" strike="noStrike" u="none">
              <a:solidFill>
                <a:srgbClr val="ffffff"/>
              </a:solidFill>
              <a:effectLst/>
              <a:uFillTx/>
              <a:latin typeface="Arial"/>
            </a:endParaRPr>
          </a:p>
        </p:txBody>
      </p:sp>
      <p:sp>
        <p:nvSpPr>
          <p:cNvPr id="96" name="PlaceHolder 2"/>
          <p:cNvSpPr>
            <a:spLocks noGrp="1"/>
          </p:cNvSpPr>
          <p:nvPr>
            <p:ph/>
          </p:nvPr>
        </p:nvSpPr>
        <p:spPr>
          <a:xfrm>
            <a:off x="3486240" y="2400480"/>
            <a:ext cx="4941360" cy="195048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Roboto"/>
                <a:ea typeface="Roboto"/>
              </a:rPr>
              <a:t>FieldChartOCR: Extraction of Handwritten Charts and Tables</a:t>
            </a:r>
            <a:endParaRPr b="0" lang="en-US" sz="1200" strike="noStrike" u="none">
              <a:solidFill>
                <a:srgbClr val="ffffff"/>
              </a:solidFill>
              <a:effectLst/>
              <a:uFillTx/>
              <a:latin typeface="Arial"/>
            </a:endParaRPr>
          </a:p>
          <a:p>
            <a:pPr indent="0">
              <a:lnSpc>
                <a:spcPct val="150000"/>
              </a:lnSpc>
              <a:buNone/>
              <a:tabLst>
                <a:tab algn="l" pos="0"/>
              </a:tabLst>
            </a:pP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Presented by Chris Brechin</a:t>
            </a:r>
            <a:endParaRPr b="0" lang="en-US" sz="1200" strike="noStrike" u="none">
              <a:solidFill>
                <a:srgbClr val="ffffff"/>
              </a:solidFill>
              <a:effectLst/>
              <a:uFillTx/>
              <a:latin typeface="Arial"/>
            </a:endParaRPr>
          </a:p>
          <a:p>
            <a:pPr indent="0">
              <a:lnSpc>
                <a:spcPct val="150000"/>
              </a:lnSpc>
              <a:buNone/>
              <a:tabLst>
                <a:tab algn="l" pos="0"/>
              </a:tabLst>
            </a:pPr>
            <a:endParaRPr b="0" lang="en-US" sz="1200" strike="noStrike" u="none">
              <a:solidFill>
                <a:srgbClr val="ffffff"/>
              </a:solidFill>
              <a:effectLst/>
              <a:uFillTx/>
              <a:latin typeface="Arial"/>
            </a:endParaRPr>
          </a:p>
          <a:p>
            <a:pPr indent="0">
              <a:lnSpc>
                <a:spcPct val="150000"/>
              </a:lnSpc>
              <a:buNone/>
              <a:tabLst>
                <a:tab algn="l" pos="0"/>
              </a:tabLst>
            </a:pPr>
            <a:r>
              <a:rPr b="0" lang="en-US" sz="1200" strike="noStrike" u="none">
                <a:solidFill>
                  <a:schemeClr val="dk1"/>
                </a:solidFill>
                <a:effectLst/>
                <a:uFillTx/>
                <a:latin typeface="Roboto"/>
                <a:ea typeface="Roboto"/>
              </a:rPr>
              <a:t>Date: December 6</a:t>
            </a:r>
            <a:r>
              <a:rPr b="0" lang="en-US" sz="1200" strike="noStrike" u="none" baseline="33000">
                <a:solidFill>
                  <a:schemeClr val="dk1"/>
                </a:solidFill>
                <a:effectLst/>
                <a:uFillTx/>
                <a:latin typeface="Roboto"/>
                <a:ea typeface="Roboto"/>
              </a:rPr>
              <a:t>th</a:t>
            </a:r>
            <a:r>
              <a:rPr b="0" lang="en-US" sz="1200" strike="noStrike" u="none">
                <a:solidFill>
                  <a:schemeClr val="dk1"/>
                </a:solidFill>
                <a:effectLst/>
                <a:uFillTx/>
                <a:latin typeface="Roboto"/>
                <a:ea typeface="Roboto"/>
              </a:rPr>
              <a:t>, 2025</a:t>
            </a:r>
            <a:endParaRPr b="0" lang="en-US" sz="1200" strike="noStrike" u="none">
              <a:solidFill>
                <a:srgbClr val="ffffff"/>
              </a:solidFill>
              <a:effectLst/>
              <a:uFillTx/>
              <a:latin typeface="Arial"/>
            </a:endParaRPr>
          </a:p>
        </p:txBody>
      </p:sp>
      <p:sp>
        <p:nvSpPr>
          <p:cNvPr id="97" name="Google Shape;200;p33"/>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98" name="Google Shape;201;p33"/>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99" name="Google Shape;202;p33"/>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714240" y="790560"/>
            <a:ext cx="7713000" cy="6930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0" lang="en-US" sz="4000" strike="noStrike" u="none">
                <a:solidFill>
                  <a:schemeClr val="dk1"/>
                </a:solidFill>
                <a:effectLst/>
                <a:uFillTx/>
                <a:latin typeface="Inter Medium"/>
                <a:ea typeface="Inter Medium"/>
              </a:rPr>
              <a:t>Motivation and Problem Statement</a:t>
            </a:r>
            <a:endParaRPr b="0" lang="en-US" sz="4000" strike="noStrike" u="none">
              <a:solidFill>
                <a:srgbClr val="ffffff"/>
              </a:solidFill>
              <a:effectLst/>
              <a:uFillTx/>
              <a:latin typeface="Arial"/>
            </a:endParaRPr>
          </a:p>
        </p:txBody>
      </p:sp>
      <p:sp>
        <p:nvSpPr>
          <p:cNvPr id="101" name="PlaceHolder 2"/>
          <p:cNvSpPr>
            <a:spLocks noGrp="1"/>
          </p:cNvSpPr>
          <p:nvPr>
            <p:ph/>
          </p:nvPr>
        </p:nvSpPr>
        <p:spPr>
          <a:xfrm>
            <a:off x="3486240" y="2400480"/>
            <a:ext cx="4941360" cy="1950480"/>
          </a:xfrm>
          <a:prstGeom prst="rect">
            <a:avLst/>
          </a:prstGeom>
          <a:noFill/>
          <a:ln w="0">
            <a:noFill/>
          </a:ln>
        </p:spPr>
        <p:txBody>
          <a:bodyPr lIns="91440" rIns="91440" tIns="91440" bIns="91440" anchor="t">
            <a:normAutofit lnSpcReduction="9999"/>
          </a:bodyPr>
          <a:p>
            <a:pPr indent="0">
              <a:lnSpc>
                <a:spcPct val="150000"/>
              </a:lnSpc>
              <a:buNone/>
              <a:tabLst>
                <a:tab algn="l" pos="0"/>
              </a:tabLst>
            </a:pPr>
            <a:r>
              <a:rPr b="0" lang="en-US" sz="1200" strike="noStrike" u="none">
                <a:solidFill>
                  <a:schemeClr val="dk1"/>
                </a:solidFill>
                <a:effectLst/>
                <a:uFillTx/>
                <a:latin typeface="Roboto"/>
                <a:ea typeface="Roboto"/>
              </a:rPr>
              <a:t>Digitizing handwritten charts is difficult due to varied handwriting styles, inconsistent layouts, and noise in scanned images. Manual transcription is slow and error-prone, causing significant pain points for data accessibility and analysis. </a:t>
            </a:r>
            <a:r>
              <a:rPr b="1" lang="en-US" sz="1200" strike="noStrike" u="none">
                <a:solidFill>
                  <a:schemeClr val="dk1"/>
                </a:solidFill>
                <a:effectLst/>
                <a:uFillTx/>
                <a:latin typeface="Roboto"/>
                <a:ea typeface="Roboto"/>
              </a:rPr>
              <a:t>FieldChartOCR</a:t>
            </a:r>
            <a:r>
              <a:rPr b="0" lang="en-US" sz="1200" strike="noStrike" u="none">
                <a:solidFill>
                  <a:schemeClr val="dk1"/>
                </a:solidFill>
                <a:effectLst/>
                <a:uFillTx/>
                <a:latin typeface="Roboto"/>
                <a:ea typeface="Roboto"/>
              </a:rPr>
              <a:t> aims to automate this process, improving accuracy and efficiency in converting handwritten visual data into machine-readable formats.</a:t>
            </a:r>
            <a:endParaRPr b="0" lang="en-US" sz="1200" strike="noStrike" u="none">
              <a:solidFill>
                <a:srgbClr val="ffffff"/>
              </a:solidFill>
              <a:effectLst/>
              <a:uFillTx/>
              <a:latin typeface="Arial"/>
            </a:endParaRPr>
          </a:p>
        </p:txBody>
      </p:sp>
      <p:sp>
        <p:nvSpPr>
          <p:cNvPr id="102" name="Google Shape;200;p33"/>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03" name="Google Shape;201;p33"/>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04" name="Google Shape;202;p33"/>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Google Shape;179;p31"/>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06" name="Google Shape;180;p31"/>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07" name="Google Shape;181;p31"/>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08" name="PlaceHolder 1"/>
          <p:cNvSpPr>
            <a:spLocks noGrp="1"/>
          </p:cNvSpPr>
          <p:nvPr>
            <p:ph type="title"/>
          </p:nvPr>
        </p:nvSpPr>
        <p:spPr>
          <a:xfrm>
            <a:off x="714240" y="447840"/>
            <a:ext cx="3674520" cy="569520"/>
          </a:xfrm>
          <a:prstGeom prst="rect">
            <a:avLst/>
          </a:prstGeom>
          <a:noFill/>
          <a:ln w="0">
            <a:noFill/>
          </a:ln>
        </p:spPr>
        <p:txBody>
          <a:bodyPr lIns="91440" rIns="91440" tIns="91440" bIns="91440" anchor="t">
            <a:normAutofit fontScale="55000" lnSpcReduction="19999"/>
          </a:bodyPr>
          <a:p>
            <a:pPr indent="0">
              <a:lnSpc>
                <a:spcPct val="100000"/>
              </a:lnSpc>
              <a:buNone/>
              <a:tabLst>
                <a:tab algn="l" pos="0"/>
              </a:tabLst>
            </a:pPr>
            <a:r>
              <a:rPr b="0" lang="en-US" sz="2600" strike="noStrike" u="none">
                <a:solidFill>
                  <a:schemeClr val="dk1"/>
                </a:solidFill>
                <a:effectLst/>
                <a:uFillTx/>
                <a:latin typeface="Inter Medium"/>
                <a:ea typeface="Inter Medium"/>
              </a:rPr>
              <a:t>Key Challenges in Digitizing Handwritten Charts</a:t>
            </a:r>
            <a:endParaRPr b="0" lang="en-US" sz="2600" strike="noStrike" u="none">
              <a:solidFill>
                <a:srgbClr val="ffffff"/>
              </a:solidFill>
              <a:effectLst/>
              <a:uFillTx/>
              <a:latin typeface="Arial"/>
            </a:endParaRPr>
          </a:p>
        </p:txBody>
      </p:sp>
      <p:sp>
        <p:nvSpPr>
          <p:cNvPr id="109" name="PlaceHolder 2"/>
          <p:cNvSpPr>
            <a:spLocks noGrp="1"/>
          </p:cNvSpPr>
          <p:nvPr>
            <p:ph type="subTitle"/>
          </p:nvPr>
        </p:nvSpPr>
        <p:spPr>
          <a:xfrm>
            <a:off x="714240" y="1038960"/>
            <a:ext cx="3674520" cy="2160000"/>
          </a:xfrm>
          <a:prstGeom prst="rect">
            <a:avLst/>
          </a:prstGeom>
          <a:noFill/>
          <a:ln w="0">
            <a:noFill/>
          </a:ln>
        </p:spPr>
        <p:txBody>
          <a:bodyPr lIns="91440" rIns="91440" tIns="91440" bIns="91440" anchor="t">
            <a:normAutofit fontScale="85000" lnSpcReduction="9999"/>
          </a:bodyPr>
          <a:p>
            <a:pPr indent="0">
              <a:lnSpc>
                <a:spcPct val="150000"/>
              </a:lnSpc>
              <a:buNone/>
              <a:tabLst>
                <a:tab algn="l" pos="0"/>
              </a:tabLst>
            </a:pPr>
            <a:r>
              <a:rPr b="0" lang="en-US" sz="1200" strike="noStrike" u="none">
                <a:solidFill>
                  <a:schemeClr val="dk1"/>
                </a:solidFill>
                <a:effectLst/>
                <a:uFillTx/>
                <a:latin typeface="Roboto"/>
                <a:ea typeface="Roboto"/>
              </a:rPr>
              <a:t>Handwritten charts are challenging to digitize due to </a:t>
            </a:r>
            <a:r>
              <a:rPr b="1" lang="en-US" sz="1200" strike="noStrike" u="none">
                <a:solidFill>
                  <a:schemeClr val="dk1"/>
                </a:solidFill>
                <a:effectLst/>
                <a:uFillTx/>
                <a:latin typeface="Roboto"/>
                <a:ea typeface="Roboto"/>
              </a:rPr>
              <a:t>inconsistent handwriting</a:t>
            </a:r>
            <a:r>
              <a:rPr b="0" lang="en-US" sz="1200" strike="noStrike" u="none">
                <a:solidFill>
                  <a:schemeClr val="dk1"/>
                </a:solidFill>
                <a:effectLst/>
                <a:uFillTx/>
                <a:latin typeface="Roboto"/>
                <a:ea typeface="Roboto"/>
              </a:rPr>
              <a:t>, diverse chart formats, and image noise. These factors lead to difficulties in automated recognition and interpretation. The lack of standardization increases error rates, making manual transcription time-consuming and costly. Addressing these challenges requires robust pre-processing, classification, and OCR techniques tailored specifically for handwritten data.</a:t>
            </a:r>
            <a:endParaRPr b="0" lang="en-US" sz="1200" strike="noStrike" u="none">
              <a:solidFill>
                <a:srgbClr val="ffffff"/>
              </a:solidFill>
              <a:effectLst/>
              <a:uFillTx/>
              <a:latin typeface="Arial"/>
            </a:endParaRPr>
          </a:p>
        </p:txBody>
      </p:sp>
      <p:sp>
        <p:nvSpPr>
          <p:cNvPr id="110" name="PlaceHolder 4"/>
          <p:cNvSpPr/>
          <p:nvPr/>
        </p:nvSpPr>
        <p:spPr>
          <a:xfrm>
            <a:off x="685800" y="3200400"/>
            <a:ext cx="3674520" cy="1598760"/>
          </a:xfrm>
          <a:prstGeom prst="rect">
            <a:avLst/>
          </a:prstGeom>
          <a:noFill/>
          <a:ln w="0">
            <a:noFill/>
          </a:ln>
        </p:spPr>
        <p:style>
          <a:lnRef idx="0"/>
          <a:fillRef idx="0"/>
          <a:effectRef idx="0"/>
          <a:fontRef idx="minor"/>
        </p:style>
        <p:txBody>
          <a:bodyPr lIns="90000" rIns="90000" tIns="91440" bIns="91440" anchor="t">
            <a:normAutofit fontScale="92500" lnSpcReduction="9999"/>
          </a:bodyPr>
          <a:p>
            <a:pPr>
              <a:lnSpc>
                <a:spcPct val="150000"/>
              </a:lnSpc>
              <a:tabLst>
                <a:tab algn="l" pos="0"/>
              </a:tabLst>
            </a:pPr>
            <a:r>
              <a:rPr b="1" lang="en-US" sz="1200" strike="noStrike" u="sng">
                <a:solidFill>
                  <a:schemeClr val="dk1"/>
                </a:solidFill>
                <a:effectLst/>
                <a:uFillTx/>
                <a:latin typeface="Roboto"/>
                <a:ea typeface="Roboto"/>
              </a:rPr>
              <a:t>Examples:</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1. </a:t>
            </a:r>
            <a:r>
              <a:rPr b="0" lang="en-US" sz="1200" strike="sngStrike" u="none">
                <a:solidFill>
                  <a:schemeClr val="dk1"/>
                </a:solidFill>
                <a:effectLst/>
                <a:uFillTx/>
                <a:latin typeface="Roboto"/>
                <a:ea typeface="Roboto"/>
              </a:rPr>
              <a:t>Coded Timesheet</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2. </a:t>
            </a:r>
            <a:r>
              <a:rPr b="0" lang="en-US" sz="1200" strike="sngStrike" u="none">
                <a:solidFill>
                  <a:schemeClr val="dk1"/>
                </a:solidFill>
                <a:effectLst/>
                <a:uFillTx/>
                <a:latin typeface="Roboto"/>
                <a:ea typeface="Roboto"/>
              </a:rPr>
              <a:t>Sparse, Coded Timesheet</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3. </a:t>
            </a:r>
            <a:r>
              <a:rPr b="0" lang="en-US" sz="1200" strike="sngStrike" u="none">
                <a:solidFill>
                  <a:schemeClr val="dk1"/>
                </a:solidFill>
                <a:effectLst/>
                <a:uFillTx/>
                <a:latin typeface="Roboto"/>
                <a:ea typeface="Roboto"/>
              </a:rPr>
              <a:t>Table with mixed, float and integer values</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4. </a:t>
            </a:r>
            <a:r>
              <a:rPr b="0" lang="en-US" sz="1200" strike="sngStrike" u="none">
                <a:solidFill>
                  <a:schemeClr val="dk1"/>
                </a:solidFill>
                <a:effectLst/>
                <a:uFillTx/>
                <a:latin typeface="Roboto"/>
                <a:ea typeface="Roboto"/>
              </a:rPr>
              <a:t>Table with mixed, string and integer values</a:t>
            </a:r>
            <a:endParaRPr b="0" lang="en-US" sz="1200" strike="noStrike" u="none">
              <a:solidFill>
                <a:srgbClr val="ffffff"/>
              </a:solidFill>
              <a:effectLst/>
              <a:uFillTx/>
              <a:latin typeface="Arial"/>
            </a:endParaRPr>
          </a:p>
          <a:p>
            <a:pPr>
              <a:lnSpc>
                <a:spcPct val="150000"/>
              </a:lnSpc>
              <a:tabLst>
                <a:tab algn="l" pos="0"/>
              </a:tabLst>
            </a:pPr>
            <a:r>
              <a:rPr b="0" lang="en-US" sz="1200" strike="noStrike" u="none">
                <a:solidFill>
                  <a:schemeClr val="dk1"/>
                </a:solidFill>
                <a:effectLst/>
                <a:uFillTx/>
                <a:latin typeface="Roboto"/>
                <a:ea typeface="Roboto"/>
              </a:rPr>
              <a:t>5. </a:t>
            </a:r>
            <a:r>
              <a:rPr b="0" lang="en-US" sz="1200" strike="sngStrike" u="none">
                <a:solidFill>
                  <a:schemeClr val="dk1"/>
                </a:solidFill>
                <a:effectLst/>
                <a:uFillTx/>
                <a:latin typeface="Roboto"/>
                <a:ea typeface="Roboto"/>
              </a:rPr>
              <a:t>Checklist</a:t>
            </a:r>
            <a:endParaRPr b="0" lang="en-US" sz="1200" strike="noStrike" u="none">
              <a:solidFill>
                <a:srgbClr val="ffffff"/>
              </a:solidFill>
              <a:effectLst/>
              <a:uFillTx/>
              <a:latin typeface="Arial"/>
            </a:endParaRPr>
          </a:p>
        </p:txBody>
      </p:sp>
      <p:sp>
        <p:nvSpPr>
          <p:cNvPr id="111" name="PlaceHolder 5"/>
          <p:cNvSpPr/>
          <p:nvPr/>
        </p:nvSpPr>
        <p:spPr>
          <a:xfrm>
            <a:off x="4695480" y="498600"/>
            <a:ext cx="3674520" cy="569520"/>
          </a:xfrm>
          <a:prstGeom prst="rect">
            <a:avLst/>
          </a:prstGeom>
          <a:noFill/>
          <a:ln w="0">
            <a:noFill/>
          </a:ln>
        </p:spPr>
        <p:style>
          <a:lnRef idx="0"/>
          <a:fillRef idx="0"/>
          <a:effectRef idx="0"/>
          <a:fontRef idx="minor"/>
        </p:style>
        <p:txBody>
          <a:bodyPr lIns="90000" rIns="90000" tIns="91440" bIns="91440" anchor="t">
            <a:normAutofit lnSpcReduction="9999"/>
          </a:bodyPr>
          <a:p>
            <a:pPr>
              <a:lnSpc>
                <a:spcPct val="100000"/>
              </a:lnSpc>
              <a:tabLst>
                <a:tab algn="l" pos="0"/>
              </a:tabLst>
            </a:pPr>
            <a:r>
              <a:rPr b="0" lang="en-US" sz="2600" strike="noStrike" u="none">
                <a:solidFill>
                  <a:schemeClr val="dk1"/>
                </a:solidFill>
                <a:effectLst/>
                <a:uFillTx/>
                <a:latin typeface="Inter Medium"/>
                <a:ea typeface="Inter Medium"/>
              </a:rPr>
              <a:t>Update</a:t>
            </a:r>
            <a:endParaRPr b="0" lang="en-US" sz="2600" strike="noStrike" u="none">
              <a:solidFill>
                <a:srgbClr val="ffffff"/>
              </a:solidFill>
              <a:effectLst/>
              <a:uFillTx/>
              <a:latin typeface="Arial"/>
            </a:endParaRPr>
          </a:p>
        </p:txBody>
      </p:sp>
      <p:sp>
        <p:nvSpPr>
          <p:cNvPr id="112" name="PlaceHolder 6"/>
          <p:cNvSpPr/>
          <p:nvPr/>
        </p:nvSpPr>
        <p:spPr>
          <a:xfrm>
            <a:off x="4759200" y="974160"/>
            <a:ext cx="3674520" cy="2160000"/>
          </a:xfrm>
          <a:prstGeom prst="rect">
            <a:avLst/>
          </a:prstGeom>
          <a:noFill/>
          <a:ln w="0">
            <a:noFill/>
          </a:ln>
        </p:spPr>
        <p:style>
          <a:lnRef idx="0"/>
          <a:fillRef idx="0"/>
          <a:effectRef idx="0"/>
          <a:fontRef idx="minor"/>
        </p:style>
        <p:txBody>
          <a:bodyPr lIns="90000" rIns="90000" tIns="91440" bIns="91440" anchor="t">
            <a:normAutofit/>
          </a:bodyPr>
          <a:p>
            <a:pPr>
              <a:lnSpc>
                <a:spcPct val="150000"/>
              </a:lnSpc>
              <a:tabLst>
                <a:tab algn="l" pos="0"/>
              </a:tabLst>
            </a:pPr>
            <a:r>
              <a:rPr b="0" lang="en-US" sz="1200" strike="noStrike" u="none">
                <a:solidFill>
                  <a:schemeClr val="dk1"/>
                </a:solidFill>
                <a:effectLst/>
                <a:uFillTx/>
                <a:latin typeface="Roboto"/>
                <a:ea typeface="Roboto"/>
              </a:rPr>
              <a:t>This project was substantially more difficult than previously imagined. I decided to limit the digitization efforts to </a:t>
            </a:r>
            <a:r>
              <a:rPr b="0" lang="en-US" sz="1200" strike="noStrike" u="sng">
                <a:solidFill>
                  <a:schemeClr val="dk1"/>
                </a:solidFill>
                <a:effectLst/>
                <a:uFillTx/>
                <a:latin typeface="Roboto"/>
                <a:ea typeface="Roboto"/>
              </a:rPr>
              <a:t>only bar charts</a:t>
            </a:r>
            <a:r>
              <a:rPr b="0" lang="en-US" sz="1200" strike="noStrike" u="none">
                <a:solidFill>
                  <a:schemeClr val="dk1"/>
                </a:solidFill>
                <a:effectLst/>
                <a:uFillTx/>
                <a:latin typeface="Roboto"/>
                <a:ea typeface="Roboto"/>
              </a:rPr>
              <a:t>. This was done to allow me to build one pipeline for at least one kind of data.</a:t>
            </a:r>
            <a:endParaRPr b="0" lang="en-US" sz="1200" strike="noStrike" u="none">
              <a:solidFill>
                <a:srgbClr val="ffffff"/>
              </a:solidFill>
              <a:effectLst/>
              <a:uFillTx/>
              <a:latin typeface="Arial"/>
            </a:endParaRPr>
          </a:p>
        </p:txBody>
      </p:sp>
      <p:pic>
        <p:nvPicPr>
          <p:cNvPr id="113" name="" descr=""/>
          <p:cNvPicPr/>
          <p:nvPr/>
        </p:nvPicPr>
        <p:blipFill>
          <a:blip r:embed="rId1"/>
          <a:stretch/>
        </p:blipFill>
        <p:spPr>
          <a:xfrm>
            <a:off x="7474680" y="2813040"/>
            <a:ext cx="1442520" cy="1916280"/>
          </a:xfrm>
          <a:prstGeom prst="rect">
            <a:avLst/>
          </a:prstGeom>
          <a:noFill/>
          <a:ln w="0">
            <a:noFill/>
          </a:ln>
        </p:spPr>
      </p:pic>
      <p:pic>
        <p:nvPicPr>
          <p:cNvPr id="114" name="" descr=""/>
          <p:cNvPicPr/>
          <p:nvPr/>
        </p:nvPicPr>
        <p:blipFill>
          <a:blip r:embed="rId2"/>
          <a:stretch/>
        </p:blipFill>
        <p:spPr>
          <a:xfrm>
            <a:off x="5893200" y="2813040"/>
            <a:ext cx="1442520" cy="1916280"/>
          </a:xfrm>
          <a:prstGeom prst="rect">
            <a:avLst/>
          </a:prstGeom>
          <a:noFill/>
          <a:ln w="0">
            <a:noFill/>
          </a:ln>
        </p:spPr>
      </p:pic>
      <p:pic>
        <p:nvPicPr>
          <p:cNvPr id="115" name="" descr=""/>
          <p:cNvPicPr/>
          <p:nvPr/>
        </p:nvPicPr>
        <p:blipFill>
          <a:blip r:embed="rId3"/>
          <a:stretch/>
        </p:blipFill>
        <p:spPr>
          <a:xfrm>
            <a:off x="4325040" y="2813040"/>
            <a:ext cx="1442520" cy="191628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Google Shape;179;p 1"/>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17" name="Google Shape;180;p 4"/>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18" name="Google Shape;181;p 1"/>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19" name="PlaceHolder 1"/>
          <p:cNvSpPr>
            <a:spLocks noGrp="1"/>
          </p:cNvSpPr>
          <p:nvPr>
            <p:ph type="title"/>
          </p:nvPr>
        </p:nvSpPr>
        <p:spPr>
          <a:xfrm>
            <a:off x="714240" y="447840"/>
            <a:ext cx="3674520" cy="569520"/>
          </a:xfrm>
          <a:prstGeom prst="rect">
            <a:avLst/>
          </a:prstGeom>
          <a:noFill/>
          <a:ln w="0">
            <a:noFill/>
          </a:ln>
        </p:spPr>
        <p:txBody>
          <a:bodyPr lIns="91440" rIns="91440" tIns="91440" bIns="91440" anchor="t">
            <a:normAutofit fontScale="55000" lnSpcReduction="19999"/>
          </a:bodyPr>
          <a:p>
            <a:pPr indent="0">
              <a:lnSpc>
                <a:spcPct val="100000"/>
              </a:lnSpc>
              <a:buNone/>
              <a:tabLst>
                <a:tab algn="l" pos="0"/>
              </a:tabLst>
            </a:pPr>
            <a:r>
              <a:rPr b="0" lang="en-US" sz="2600" strike="noStrike" u="none">
                <a:solidFill>
                  <a:schemeClr val="dk1"/>
                </a:solidFill>
                <a:effectLst/>
                <a:uFillTx/>
                <a:latin typeface="Inter Medium"/>
                <a:ea typeface="Inter Medium"/>
              </a:rPr>
              <a:t>Key Challenges in Digitizing Handwritten Charts: Outlining the Problem</a:t>
            </a:r>
            <a:endParaRPr b="0" lang="en-US" sz="2600" strike="noStrike" u="none">
              <a:solidFill>
                <a:srgbClr val="ffffff"/>
              </a:solidFill>
              <a:effectLst/>
              <a:uFillTx/>
              <a:latin typeface="Arial"/>
            </a:endParaRPr>
          </a:p>
        </p:txBody>
      </p:sp>
      <p:pic>
        <p:nvPicPr>
          <p:cNvPr id="120" name="" descr=""/>
          <p:cNvPicPr/>
          <p:nvPr/>
        </p:nvPicPr>
        <p:blipFill>
          <a:blip r:embed="rId1"/>
          <a:stretch/>
        </p:blipFill>
        <p:spPr>
          <a:xfrm>
            <a:off x="4647600" y="96840"/>
            <a:ext cx="2678760" cy="3555360"/>
          </a:xfrm>
          <a:prstGeom prst="rect">
            <a:avLst/>
          </a:prstGeom>
          <a:noFill/>
          <a:ln w="0">
            <a:noFill/>
          </a:ln>
        </p:spPr>
      </p:pic>
      <p:pic>
        <p:nvPicPr>
          <p:cNvPr id="121" name="" descr=""/>
          <p:cNvPicPr/>
          <p:nvPr/>
        </p:nvPicPr>
        <p:blipFill>
          <a:blip r:embed="rId2"/>
          <a:stretch/>
        </p:blipFill>
        <p:spPr>
          <a:xfrm>
            <a:off x="4647600" y="96840"/>
            <a:ext cx="3594960" cy="4771440"/>
          </a:xfrm>
          <a:prstGeom prst="rect">
            <a:avLst/>
          </a:prstGeom>
          <a:noFill/>
          <a:ln w="0">
            <a:noFill/>
          </a:ln>
        </p:spPr>
      </p:pic>
      <p:sp>
        <p:nvSpPr>
          <p:cNvPr id="122" name=""/>
          <p:cNvSpPr/>
          <p:nvPr/>
        </p:nvSpPr>
        <p:spPr>
          <a:xfrm>
            <a:off x="768240" y="1117800"/>
            <a:ext cx="3529800" cy="3107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000000"/>
                </a:solidFill>
                <a:effectLst/>
                <a:uFillTx/>
                <a:latin typeface="Arial"/>
              </a:rPr>
              <a:t>The goal was originally to translate all notes into digital form. I had thought of different types of notes that I write for my work.</a:t>
            </a:r>
            <a:endParaRPr b="0" lang="en-US" sz="1800" strike="noStrike" u="none">
              <a:solidFill>
                <a:srgbClr val="000000"/>
              </a:solidFill>
              <a:effectLst/>
              <a:uFillTx/>
              <a:latin typeface="Arial"/>
            </a:endParaRPr>
          </a:p>
          <a:p>
            <a:pPr>
              <a:lnSpc>
                <a:spcPct val="100000"/>
              </a:lnSpc>
            </a:pP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Arial"/>
              </a:rPr>
              <a:t>I decided on limiting it to a </a:t>
            </a:r>
            <a:r>
              <a:rPr b="0" i="1" lang="en-US" sz="1800" strike="noStrike" u="none">
                <a:solidFill>
                  <a:srgbClr val="000000"/>
                </a:solidFill>
                <a:effectLst/>
                <a:uFillTx/>
                <a:latin typeface="Arial"/>
              </a:rPr>
              <a:t>simple</a:t>
            </a:r>
            <a:r>
              <a:rPr b="0" lang="en-US" sz="1800" strike="noStrike" u="none">
                <a:solidFill>
                  <a:srgbClr val="000000"/>
                </a:solidFill>
                <a:effectLst/>
                <a:uFillTx/>
                <a:latin typeface="Arial"/>
              </a:rPr>
              <a:t> type, bar charts. This seemed like a good starting point because of the clarity of the barchart object.</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Google Shape;179;p 2"/>
          <p:cNvSpPr/>
          <p:nvPr/>
        </p:nvSpPr>
        <p:spPr>
          <a:xfrm>
            <a:off x="1343160" y="4848120"/>
            <a:ext cx="1226520" cy="589320"/>
          </a:xfrm>
          <a:prstGeom prst="rect">
            <a:avLst/>
          </a:prstGeom>
          <a:noFill/>
          <a:ln w="0">
            <a:noFill/>
          </a:ln>
        </p:spPr>
        <p:style>
          <a:lnRef idx="0"/>
          <a:fillRef idx="0"/>
          <a:effectRef idx="0"/>
          <a:fontRef idx="minor"/>
        </p:style>
        <p:txBody>
          <a:bodyPr lIns="870823080" rIns="870823080" tIns="-770760" bIns="-770760" anchor="t">
            <a:spAutoFit/>
          </a:bodyPr>
          <a:p>
            <a:pPr defTabSz="914400">
              <a:lnSpc>
                <a:spcPct val="100000"/>
              </a:lnSpc>
              <a:tabLst>
                <a:tab algn="l" pos="0"/>
              </a:tabLst>
            </a:pPr>
            <a:r>
              <a:rPr b="0" lang="en" sz="700" strike="noStrike" u="none">
                <a:solidFill>
                  <a:schemeClr val="lt1"/>
                </a:solidFill>
                <a:effectLst/>
                <a:uFillTx/>
                <a:latin typeface="Arial"/>
              </a:rPr>
              <a:t>Feature Name/Product</a:t>
            </a:r>
            <a:endParaRPr b="0" lang="en-US" sz="700" strike="noStrike" u="none">
              <a:solidFill>
                <a:srgbClr val="ffffff"/>
              </a:solidFill>
              <a:effectLst/>
              <a:uFillTx/>
              <a:latin typeface="Arial"/>
            </a:endParaRPr>
          </a:p>
        </p:txBody>
      </p:sp>
      <p:sp>
        <p:nvSpPr>
          <p:cNvPr id="124" name="Google Shape;180;p 5"/>
          <p:cNvSpPr/>
          <p:nvPr/>
        </p:nvSpPr>
        <p:spPr>
          <a:xfrm>
            <a:off x="114480" y="4848120"/>
            <a:ext cx="1226520" cy="589320"/>
          </a:xfrm>
          <a:prstGeom prst="rect">
            <a:avLst/>
          </a:prstGeom>
          <a:noFill/>
          <a:ln w="0">
            <a:noFill/>
          </a:ln>
        </p:spPr>
        <p:style>
          <a:lnRef idx="0"/>
          <a:fillRef idx="0"/>
          <a:effectRef idx="0"/>
          <a:fontRef idx="minor"/>
        </p:style>
        <p:txBody>
          <a:bodyPr lIns="870823080" rIns="870823080" tIns="-237960" bIns="-237960" anchor="t">
            <a:spAutoFit/>
          </a:bodyPr>
          <a:p>
            <a:pPr defTabSz="914400">
              <a:lnSpc>
                <a:spcPct val="100000"/>
              </a:lnSpc>
              <a:tabLst>
                <a:tab algn="l" pos="0"/>
              </a:tabLst>
            </a:pPr>
            <a:r>
              <a:rPr b="0" lang="en" sz="700" strike="noStrike" u="none">
                <a:solidFill>
                  <a:schemeClr val="lt1"/>
                </a:solidFill>
                <a:effectLst/>
                <a:uFillTx/>
                <a:latin typeface="Arial"/>
              </a:rPr>
              <a:t>DD/MM/YYYY</a:t>
            </a:r>
            <a:endParaRPr b="0" lang="en-US" sz="700" strike="noStrike" u="none">
              <a:solidFill>
                <a:srgbClr val="ffffff"/>
              </a:solidFill>
              <a:effectLst/>
              <a:uFillTx/>
              <a:latin typeface="Arial"/>
            </a:endParaRPr>
          </a:p>
        </p:txBody>
      </p:sp>
      <p:sp>
        <p:nvSpPr>
          <p:cNvPr id="125" name="Google Shape;181;p 2"/>
          <p:cNvSpPr/>
          <p:nvPr/>
        </p:nvSpPr>
        <p:spPr>
          <a:xfrm>
            <a:off x="7800840" y="4848120"/>
            <a:ext cx="1226520" cy="589320"/>
          </a:xfrm>
          <a:prstGeom prst="rect">
            <a:avLst/>
          </a:prstGeom>
          <a:noFill/>
          <a:ln w="0">
            <a:noFill/>
          </a:ln>
        </p:spPr>
        <p:style>
          <a:lnRef idx="0"/>
          <a:fillRef idx="0"/>
          <a:effectRef idx="0"/>
          <a:fontRef idx="minor"/>
        </p:style>
        <p:txBody>
          <a:bodyPr lIns="870823080" rIns="870823080" tIns="-610920" bIns="-610920" anchor="t">
            <a:spAutoFit/>
          </a:bodyPr>
          <a:p>
            <a:pPr algn="r" defTabSz="914400">
              <a:lnSpc>
                <a:spcPct val="100000"/>
              </a:lnSpc>
              <a:tabLst>
                <a:tab algn="l" pos="0"/>
              </a:tabLst>
            </a:pPr>
            <a:r>
              <a:rPr b="0" lang="en" sz="700" strike="noStrike" u="none">
                <a:solidFill>
                  <a:schemeClr val="lt1"/>
                </a:solidFill>
                <a:effectLst/>
                <a:uFillTx/>
                <a:latin typeface="Arial"/>
              </a:rPr>
              <a:t>Your Company Name</a:t>
            </a:r>
            <a:endParaRPr b="0" lang="en-US" sz="700" strike="noStrike" u="none">
              <a:solidFill>
                <a:srgbClr val="ffffff"/>
              </a:solidFill>
              <a:effectLst/>
              <a:uFillTx/>
              <a:latin typeface="Arial"/>
            </a:endParaRPr>
          </a:p>
        </p:txBody>
      </p:sp>
      <p:sp>
        <p:nvSpPr>
          <p:cNvPr id="126" name="PlaceHolder 1"/>
          <p:cNvSpPr>
            <a:spLocks noGrp="1"/>
          </p:cNvSpPr>
          <p:nvPr>
            <p:ph type="title"/>
          </p:nvPr>
        </p:nvSpPr>
        <p:spPr>
          <a:xfrm>
            <a:off x="714240" y="447840"/>
            <a:ext cx="3674520" cy="569520"/>
          </a:xfrm>
          <a:prstGeom prst="rect">
            <a:avLst/>
          </a:prstGeom>
          <a:noFill/>
          <a:ln w="0">
            <a:noFill/>
          </a:ln>
        </p:spPr>
        <p:txBody>
          <a:bodyPr lIns="91440" rIns="91440" tIns="91440" bIns="91440" anchor="t">
            <a:normAutofit fontScale="55000" lnSpcReduction="19999"/>
          </a:bodyPr>
          <a:p>
            <a:pPr indent="0">
              <a:lnSpc>
                <a:spcPct val="100000"/>
              </a:lnSpc>
              <a:buNone/>
              <a:tabLst>
                <a:tab algn="l" pos="0"/>
              </a:tabLst>
            </a:pPr>
            <a:r>
              <a:rPr b="0" lang="en-US" sz="2600" strike="noStrike" u="none">
                <a:solidFill>
                  <a:schemeClr val="dk1"/>
                </a:solidFill>
                <a:effectLst/>
                <a:uFillTx/>
                <a:latin typeface="Inter Medium"/>
                <a:ea typeface="Inter Medium"/>
              </a:rPr>
              <a:t>Key Challenges in Digitizing Handwritten Charts: Outlining the Problem</a:t>
            </a:r>
            <a:endParaRPr b="0" lang="en-US" sz="2600" strike="noStrike" u="none">
              <a:solidFill>
                <a:srgbClr val="ffffff"/>
              </a:solidFill>
              <a:effectLst/>
              <a:uFillTx/>
              <a:latin typeface="Arial"/>
            </a:endParaRPr>
          </a:p>
        </p:txBody>
      </p:sp>
      <p:pic>
        <p:nvPicPr>
          <p:cNvPr id="127" name="" descr=""/>
          <p:cNvPicPr/>
          <p:nvPr/>
        </p:nvPicPr>
        <p:blipFill>
          <a:blip r:embed="rId1"/>
          <a:stretch/>
        </p:blipFill>
        <p:spPr>
          <a:xfrm>
            <a:off x="4647600" y="96840"/>
            <a:ext cx="2678760" cy="3555360"/>
          </a:xfrm>
          <a:prstGeom prst="rect">
            <a:avLst/>
          </a:prstGeom>
          <a:noFill/>
          <a:ln w="0">
            <a:noFill/>
          </a:ln>
        </p:spPr>
      </p:pic>
      <p:pic>
        <p:nvPicPr>
          <p:cNvPr id="128" name="" descr=""/>
          <p:cNvPicPr/>
          <p:nvPr/>
        </p:nvPicPr>
        <p:blipFill>
          <a:blip r:embed="rId2"/>
          <a:stretch/>
        </p:blipFill>
        <p:spPr>
          <a:xfrm>
            <a:off x="4647600" y="96840"/>
            <a:ext cx="3594960" cy="4771440"/>
          </a:xfrm>
          <a:prstGeom prst="rect">
            <a:avLst/>
          </a:prstGeom>
          <a:noFill/>
          <a:ln w="0">
            <a:noFill/>
          </a:ln>
        </p:spPr>
      </p:pic>
      <p:sp>
        <p:nvSpPr>
          <p:cNvPr id="129" name=""/>
          <p:cNvSpPr/>
          <p:nvPr/>
        </p:nvSpPr>
        <p:spPr>
          <a:xfrm>
            <a:off x="768240" y="1117800"/>
            <a:ext cx="3529800" cy="2833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trike="noStrike" u="none">
                <a:solidFill>
                  <a:srgbClr val="000000"/>
                </a:solidFill>
                <a:effectLst/>
                <a:uFillTx/>
                <a:latin typeface="Arial"/>
              </a:rPr>
              <a:t>Some of the reasons I thought this would be easy:</a:t>
            </a:r>
            <a:endParaRPr b="0" lang="en-US" sz="1800" strike="noStrike" u="none">
              <a:solidFill>
                <a:srgbClr val="000000"/>
              </a:solidFill>
              <a:effectLst/>
              <a:uFillTx/>
              <a:latin typeface="Arial"/>
            </a:endParaRPr>
          </a:p>
          <a:p>
            <a:pPr>
              <a:lnSpc>
                <a:spcPct val="100000"/>
              </a:lnSpc>
            </a:pP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Arial"/>
              </a:rPr>
              <a:t>- there are colours that are easily distinguishable</a:t>
            </a: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Arial"/>
              </a:rPr>
              <a:t>- the axes can follow straight lines</a:t>
            </a: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Arial"/>
              </a:rPr>
              <a:t>- minimal character recognition work to extract</a:t>
            </a:r>
            <a:endParaRPr b="0" lang="en-US" sz="1800" strike="noStrike" u="none">
              <a:solidFill>
                <a:srgbClr val="000000"/>
              </a:solidFill>
              <a:effectLst/>
              <a:uFillTx/>
              <a:latin typeface="Arial"/>
            </a:endParaRPr>
          </a:p>
          <a:p>
            <a:pPr>
              <a:lnSpc>
                <a:spcPct val="100000"/>
              </a:lnSpc>
            </a:pPr>
            <a:r>
              <a:rPr b="0" lang="en-US" sz="1800" strike="noStrike" u="none">
                <a:solidFill>
                  <a:srgbClr val="000000"/>
                </a:solidFill>
                <a:effectLst/>
                <a:uFillTx/>
                <a:latin typeface="Arial"/>
              </a:rPr>
              <a:t>- predictable form</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Google Shape;188;p32"/>
          <p:cNvSpPr/>
          <p:nvPr/>
        </p:nvSpPr>
        <p:spPr>
          <a:xfrm>
            <a:off x="134316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131" name="Google Shape;189;p32"/>
          <p:cNvSpPr/>
          <p:nvPr/>
        </p:nvSpPr>
        <p:spPr>
          <a:xfrm>
            <a:off x="11448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132" name="Google Shape;190;p32"/>
          <p:cNvSpPr/>
          <p:nvPr/>
        </p:nvSpPr>
        <p:spPr>
          <a:xfrm>
            <a:off x="7800840" y="4848120"/>
            <a:ext cx="1226520" cy="293040"/>
          </a:xfrm>
          <a:prstGeom prst="rect">
            <a:avLst/>
          </a:prstGeom>
          <a:noFill/>
          <a:ln w="0">
            <a:noFill/>
          </a:ln>
        </p:spPr>
        <p:style>
          <a:lnRef idx="0"/>
          <a:fillRef idx="0"/>
          <a:effectRef idx="0"/>
          <a:fontRef idx="minor"/>
        </p:style>
        <p:txBody>
          <a:bodyPr lIns="870823080" rIns="870823080" tIns="146520" bIns="146520" anchor="t">
            <a:spAutoFit/>
          </a:bodyPr>
          <a:p>
            <a:pPr defTabSz="914400">
              <a:lnSpc>
                <a:spcPct val="100000"/>
              </a:lnSpc>
              <a:tabLst>
                <a:tab algn="l" pos="0"/>
              </a:tabLst>
            </a:pPr>
            <a:endParaRPr b="0" lang="fr-FR" sz="1800" strike="noStrike" u="none">
              <a:solidFill>
                <a:schemeClr val="dk1"/>
              </a:solidFill>
              <a:effectLst/>
              <a:uFillTx/>
              <a:latin typeface="Arial"/>
            </a:endParaRPr>
          </a:p>
        </p:txBody>
      </p:sp>
      <p:sp>
        <p:nvSpPr>
          <p:cNvPr id="133" name="PlaceHolder 1"/>
          <p:cNvSpPr>
            <a:spLocks noGrp="1"/>
          </p:cNvSpPr>
          <p:nvPr>
            <p:ph type="title"/>
          </p:nvPr>
        </p:nvSpPr>
        <p:spPr>
          <a:xfrm>
            <a:off x="723960" y="1857240"/>
            <a:ext cx="4131720" cy="1569600"/>
          </a:xfrm>
          <a:prstGeom prst="rect">
            <a:avLst/>
          </a:prstGeom>
          <a:noFill/>
          <a:ln w="0">
            <a:noFill/>
          </a:ln>
        </p:spPr>
        <p:txBody>
          <a:bodyPr lIns="91440" rIns="91440" tIns="91440" bIns="91440" anchor="t">
            <a:normAutofit/>
          </a:bodyPr>
          <a:p>
            <a:pPr indent="0">
              <a:lnSpc>
                <a:spcPct val="100000"/>
              </a:lnSpc>
              <a:buNone/>
              <a:tabLst>
                <a:tab algn="l" pos="0"/>
              </a:tabLst>
            </a:pPr>
            <a:r>
              <a:rPr b="0" lang="en-US" sz="4500" strike="noStrike" u="none">
                <a:solidFill>
                  <a:schemeClr val="lt1"/>
                </a:solidFill>
                <a:effectLst/>
                <a:uFillTx/>
                <a:latin typeface="Inter Medium"/>
                <a:ea typeface="Inter Medium"/>
              </a:rPr>
              <a:t>Related Works</a:t>
            </a:r>
            <a:endParaRPr b="0" lang="en-US" sz="4500" strike="noStrike" u="none">
              <a:solidFill>
                <a:srgbClr val="000000"/>
              </a:solidFill>
              <a:effectLst/>
              <a:uFillTx/>
              <a:latin typeface="Arial"/>
            </a:endParaRPr>
          </a:p>
        </p:txBody>
      </p:sp>
      <p:sp>
        <p:nvSpPr>
          <p:cNvPr id="134" name="PlaceHolder 2"/>
          <p:cNvSpPr>
            <a:spLocks noGrp="1"/>
          </p:cNvSpPr>
          <p:nvPr>
            <p:ph type="title"/>
          </p:nvPr>
        </p:nvSpPr>
        <p:spPr>
          <a:xfrm>
            <a:off x="723960" y="981000"/>
            <a:ext cx="1236240" cy="874080"/>
          </a:xfrm>
          <a:prstGeom prst="rect">
            <a:avLst/>
          </a:prstGeom>
          <a:noFill/>
          <a:ln w="0">
            <a:noFill/>
          </a:ln>
        </p:spPr>
        <p:txBody>
          <a:bodyPr lIns="91440" rIns="91440" tIns="91440" bIns="91440" anchor="b">
            <a:normAutofit/>
          </a:bodyPr>
          <a:p>
            <a:pPr indent="0">
              <a:lnSpc>
                <a:spcPct val="100000"/>
              </a:lnSpc>
              <a:buNone/>
              <a:tabLst>
                <a:tab algn="l" pos="0"/>
              </a:tabLst>
            </a:pPr>
            <a:r>
              <a:rPr b="0" lang="en-US" sz="4500" strike="noStrike" u="none">
                <a:solidFill>
                  <a:schemeClr val="lt1"/>
                </a:solidFill>
                <a:effectLst/>
                <a:uFillTx/>
                <a:latin typeface="Calibri"/>
                <a:ea typeface="Inter Medium"/>
              </a:rPr>
              <a:t>01</a:t>
            </a:r>
            <a:endParaRPr b="0" lang="en-US" sz="45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261</TotalTime>
  <Application>LibreOffice/25.2.7.2$Windows_X86_64 LibreOffice_project/5cbfd1ab6520636bb5f7b99185aa69bd7456825d</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2025-11-11T04:45:28Z</dcterms:created>
  <dc:creator>Unknown Creator</dc:creator>
  <dc:description/>
  <dc:language>en-US</dc:language>
  <cp:lastModifiedBy/>
  <cp:lastPrinted>2025-11-23T19:45:18Z</cp:lastPrinted>
  <dcterms:modified xsi:type="dcterms:W3CDTF">2025-12-09T19:14:15Z</dcterms:modified>
  <cp:revision>17</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